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460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61" r:id="rId15"/>
    <p:sldId id="416" r:id="rId16"/>
    <p:sldId id="417" r:id="rId17"/>
    <p:sldId id="418" r:id="rId18"/>
    <p:sldId id="419" r:id="rId19"/>
    <p:sldId id="451" r:id="rId20"/>
    <p:sldId id="421" r:id="rId21"/>
    <p:sldId id="447" r:id="rId22"/>
    <p:sldId id="422" r:id="rId23"/>
    <p:sldId id="423" r:id="rId24"/>
    <p:sldId id="424" r:id="rId25"/>
    <p:sldId id="425" r:id="rId26"/>
    <p:sldId id="448" r:id="rId27"/>
    <p:sldId id="426" r:id="rId28"/>
    <p:sldId id="427" r:id="rId29"/>
    <p:sldId id="428" r:id="rId30"/>
    <p:sldId id="449" r:id="rId31"/>
    <p:sldId id="429" r:id="rId32"/>
    <p:sldId id="430" r:id="rId33"/>
    <p:sldId id="431" r:id="rId34"/>
    <p:sldId id="462" r:id="rId35"/>
    <p:sldId id="432" r:id="rId36"/>
    <p:sldId id="433" r:id="rId37"/>
    <p:sldId id="434" r:id="rId38"/>
    <p:sldId id="435" r:id="rId39"/>
    <p:sldId id="436" r:id="rId40"/>
    <p:sldId id="450" r:id="rId41"/>
    <p:sldId id="438" r:id="rId42"/>
    <p:sldId id="452" r:id="rId43"/>
    <p:sldId id="439" r:id="rId44"/>
    <p:sldId id="453" r:id="rId45"/>
    <p:sldId id="441" r:id="rId46"/>
    <p:sldId id="454" r:id="rId47"/>
    <p:sldId id="455" r:id="rId48"/>
    <p:sldId id="443" r:id="rId49"/>
    <p:sldId id="444" r:id="rId50"/>
    <p:sldId id="463" r:id="rId51"/>
    <p:sldId id="445" r:id="rId52"/>
    <p:sldId id="446" r:id="rId53"/>
    <p:sldId id="464" r:id="rId54"/>
    <p:sldId id="457" r:id="rId55"/>
    <p:sldId id="458" r:id="rId56"/>
    <p:sldId id="459" r:id="rId57"/>
    <p:sldId id="456" r:id="rId58"/>
    <p:sldId id="404" r:id="rId59"/>
  </p:sldIdLst>
  <p:sldSz cx="9144000" cy="6858000" type="screen4x3"/>
  <p:notesSz cx="6896100" cy="10033000"/>
  <p:custDataLst>
    <p:tags r:id="rId6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170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05329B3A-10CA-4971-AC67-0F29A23074B8}" type="datetimeFigureOut">
              <a:rPr lang="en-US" smtClean="0"/>
              <a:pPr/>
              <a:t>10/13/2014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795B363E-1B29-4D97-91CC-D01A31F8020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13/10/2014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13/10/2014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Computer vision: models, learning and inference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Chapter 6 </a:t>
            </a:r>
          </a:p>
          <a:p>
            <a:r>
              <a:rPr lang="en-CA" dirty="0" smtClean="0"/>
              <a:t>Learning and Inference in Vision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just evaluate</a:t>
            </a:r>
            <a:r>
              <a:rPr lang="en-CA" sz="2400" b="1" dirty="0" smtClean="0"/>
              <a:t> Pr(</a:t>
            </a:r>
            <a:r>
              <a:rPr lang="en-CA" sz="2400" b="1" dirty="0" err="1" smtClean="0"/>
              <a:t>w|x</a:t>
            </a:r>
            <a:r>
              <a:rPr lang="en-CA" sz="2400" b="1" dirty="0" smtClean="0"/>
              <a:t>)</a:t>
            </a:r>
            <a:r>
              <a:rPr lang="en-CA" sz="24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2:  Model Pr(</a:t>
            </a:r>
            <a:r>
              <a:rPr lang="en-CA" b="1" dirty="0" err="1" smtClean="0"/>
              <a:t>x</a:t>
            </a:r>
            <a:r>
              <a:rPr lang="en-CA" dirty="0" err="1" smtClean="0"/>
              <a:t>,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Concatenate </a:t>
            </a:r>
            <a:r>
              <a:rPr lang="en-CA" sz="2400" b="1" dirty="0" smtClean="0"/>
              <a:t>x</a:t>
            </a:r>
            <a:r>
              <a:rPr lang="en-CA" sz="2400" dirty="0" smtClean="0"/>
              <a:t> and </a:t>
            </a:r>
            <a:r>
              <a:rPr lang="en-CA" sz="2400" b="1" dirty="0" smtClean="0"/>
              <a:t>w</a:t>
            </a:r>
            <a:r>
              <a:rPr lang="en-CA" sz="2400" dirty="0" smtClean="0"/>
              <a:t> to make </a:t>
            </a:r>
            <a:r>
              <a:rPr lang="en-CA" sz="2400" b="1" dirty="0" smtClean="0"/>
              <a:t>z</a:t>
            </a:r>
            <a:r>
              <a:rPr lang="en-CA" sz="2400" dirty="0" smtClean="0"/>
              <a:t>= [</a:t>
            </a:r>
            <a:r>
              <a:rPr lang="en-CA" sz="2400" b="1" dirty="0" err="1" smtClean="0"/>
              <a:t>x</a:t>
            </a:r>
            <a:r>
              <a:rPr lang="en-CA" sz="2400" baseline="30000" dirty="0" err="1" smtClean="0"/>
              <a:t>T</a:t>
            </a:r>
            <a:r>
              <a:rPr lang="en-CA" sz="2400" dirty="0" smtClean="0"/>
              <a:t> </a:t>
            </a:r>
            <a:r>
              <a:rPr lang="en-CA" sz="2400" b="1" dirty="0" err="1" smtClean="0"/>
              <a:t>w</a:t>
            </a:r>
            <a:r>
              <a:rPr lang="en-CA" sz="2400" baseline="30000" dirty="0" err="1" smtClean="0"/>
              <a:t>T</a:t>
            </a:r>
            <a:r>
              <a:rPr lang="en-CA" sz="2400" dirty="0" smtClean="0"/>
              <a:t>]</a:t>
            </a:r>
            <a:r>
              <a:rPr lang="en-CA" sz="2400" baseline="30000" dirty="0" smtClean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Model the </a:t>
            </a:r>
            <a:r>
              <a:rPr lang="en-CA" sz="2400" dirty="0" err="1" smtClean="0"/>
              <a:t>pdf</a:t>
            </a:r>
            <a:r>
              <a:rPr lang="en-CA" sz="2400" dirty="0" smtClean="0"/>
              <a:t> of </a:t>
            </a:r>
            <a:r>
              <a:rPr lang="en-CA" sz="2400" b="1" dirty="0" smtClean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 smtClean="0"/>
              <a:t>Pdf</a:t>
            </a:r>
            <a:r>
              <a:rPr lang="en-CA" sz="2400" dirty="0" smtClean="0"/>
              <a:t>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compute</a:t>
            </a:r>
            <a:r>
              <a:rPr lang="en-CA" sz="2400" b="1" dirty="0" smtClean="0"/>
              <a:t> </a:t>
            </a:r>
            <a:r>
              <a:rPr lang="en-CA" sz="2400" dirty="0" smtClean="0"/>
              <a:t>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</a:t>
            </a:r>
            <a:r>
              <a:rPr lang="en-CA" sz="2400" b="1" dirty="0" smtClean="0"/>
              <a:t> </a:t>
            </a:r>
            <a:r>
              <a:rPr lang="en-CA" sz="2400" dirty="0" smtClean="0"/>
              <a:t>using </a:t>
            </a:r>
            <a:r>
              <a:rPr lang="en-CA" sz="2400" dirty="0" err="1" smtClean="0"/>
              <a:t>Bayes</a:t>
            </a:r>
            <a:r>
              <a:rPr lang="en-CA" sz="2400" dirty="0" smtClean="0"/>
              <a:t> rule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15719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Type 3:  Pr(</a:t>
            </a:r>
            <a:r>
              <a:rPr lang="en-CA" b="1" dirty="0" err="1" smtClean="0"/>
              <a:t>x</a:t>
            </a:r>
            <a:r>
              <a:rPr lang="en-CA" dirty="0" err="1" smtClean="0"/>
              <a:t>|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Define prior Pr(</a:t>
            </a:r>
            <a:r>
              <a:rPr lang="en-CA" sz="2400" b="1" dirty="0" smtClean="0"/>
              <a:t>w</a:t>
            </a:r>
            <a:r>
              <a:rPr lang="en-CA" sz="2400" dirty="0" smtClean="0"/>
              <a:t>) and then compute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 using </a:t>
            </a:r>
            <a:r>
              <a:rPr lang="en-CA" sz="2400" dirty="0" err="1" smtClean="0"/>
              <a:t>Bayes</a:t>
            </a:r>
            <a:r>
              <a:rPr lang="en-CA" sz="2400" dirty="0" smtClean="0"/>
              <a:t>’ rule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5229200"/>
            <a:ext cx="6048672" cy="110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CA" dirty="0" smtClean="0"/>
              <a:t>Three different types of model depend on the quantity of interest: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b="1" dirty="0" smtClean="0"/>
              <a:t>Pr(</a:t>
            </a:r>
            <a:r>
              <a:rPr lang="en-CA" b="1" dirty="0" err="1" smtClean="0"/>
              <a:t>w|x</a:t>
            </a:r>
            <a:r>
              <a:rPr lang="en-CA" b="1" dirty="0" smtClean="0"/>
              <a:t>)   </a:t>
            </a:r>
            <a:r>
              <a:rPr lang="en-CA" dirty="0" smtClean="0"/>
              <a:t>Discriminative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b="1" dirty="0" smtClean="0"/>
              <a:t>Pr(</a:t>
            </a:r>
            <a:r>
              <a:rPr lang="en-CA" b="1" dirty="0" err="1" smtClean="0"/>
              <a:t>w,x</a:t>
            </a:r>
            <a:r>
              <a:rPr lang="en-CA" b="1" dirty="0" smtClean="0"/>
              <a:t>)    </a:t>
            </a:r>
            <a:r>
              <a:rPr lang="en-CA" dirty="0" smtClean="0"/>
              <a:t>Generative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b="1" dirty="0" smtClean="0"/>
              <a:t>Pr(</a:t>
            </a:r>
            <a:r>
              <a:rPr lang="en-CA" b="1" dirty="0" err="1" smtClean="0"/>
              <a:t>x|w</a:t>
            </a:r>
            <a:r>
              <a:rPr lang="en-CA" b="1" dirty="0" smtClean="0"/>
              <a:t>)   </a:t>
            </a:r>
            <a:r>
              <a:rPr lang="en-CA" dirty="0" smtClean="0"/>
              <a:t>Generative</a:t>
            </a:r>
          </a:p>
          <a:p>
            <a:pPr lvl="1"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Inference in discriminative models easy as we directly model posterior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).  Generative models require more complex inference process using </a:t>
            </a:r>
            <a:r>
              <a:rPr lang="en-CA" dirty="0" err="1" smtClean="0"/>
              <a:t>Bayes</a:t>
            </a:r>
            <a:r>
              <a:rPr lang="en-CA" dirty="0" smtClean="0"/>
              <a:t>’ rule	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Computer vision models</a:t>
            </a:r>
          </a:p>
          <a:p>
            <a:pPr lvl="1"/>
            <a:r>
              <a:rPr lang="en-CA" dirty="0" smtClean="0"/>
              <a:t>Three types of model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Worked example 1:  Regression</a:t>
            </a:r>
          </a:p>
          <a:p>
            <a:r>
              <a:rPr lang="en-CA" dirty="0" smtClean="0"/>
              <a:t>Worked example 2:  Classification</a:t>
            </a:r>
          </a:p>
          <a:p>
            <a:r>
              <a:rPr lang="en-CA" dirty="0" smtClean="0"/>
              <a:t>Which type should we choose?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 1: 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Consider simple case where </a:t>
            </a:r>
          </a:p>
          <a:p>
            <a:endParaRPr lang="en-CA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we make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measurement </a:t>
            </a:r>
            <a:r>
              <a:rPr lang="en-CA" sz="2800" b="1" dirty="0" smtClean="0"/>
              <a:t>x</a:t>
            </a:r>
            <a:r>
              <a:rPr lang="en-CA" sz="2800" dirty="0" smtClean="0"/>
              <a:t>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use this to predict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state </a:t>
            </a:r>
            <a:r>
              <a:rPr lang="en-CA" sz="2800" b="1" dirty="0" smtClean="0"/>
              <a:t>w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/>
            <a:r>
              <a:rPr lang="en-CA" sz="2800" dirty="0" smtClean="0"/>
              <a:t>(regression as world state is continuous)</a:t>
            </a:r>
          </a:p>
          <a:p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Regression application 1:</a:t>
            </a:r>
            <a:br>
              <a:rPr lang="en-CA" dirty="0" smtClean="0"/>
            </a:br>
            <a:r>
              <a:rPr lang="en-CA" dirty="0" smtClean="0"/>
              <a:t>Pose from Silhouette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749" y="1412776"/>
            <a:ext cx="5092539" cy="498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Regression application 2:</a:t>
            </a:r>
            <a:br>
              <a:rPr lang="en-CA" dirty="0" smtClean="0"/>
            </a:br>
            <a:r>
              <a:rPr lang="en-CA" dirty="0" smtClean="0"/>
              <a:t>Changing face pose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060848"/>
            <a:ext cx="8780114" cy="265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0292" t="-1442" r="44607" b="56269"/>
          <a:stretch>
            <a:fillRect/>
          </a:stretch>
        </p:blipFill>
        <p:spPr bwMode="auto">
          <a:xfrm>
            <a:off x="3714744" y="2058030"/>
            <a:ext cx="100013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t="21145" r="76880" b="26153"/>
          <a:stretch>
            <a:fillRect/>
          </a:stretch>
        </p:blipFill>
        <p:spPr bwMode="auto">
          <a:xfrm rot="5400000">
            <a:off x="5598626" y="2942549"/>
            <a:ext cx="714378" cy="25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46428" t="-1442" r="48193" b="56269"/>
          <a:stretch>
            <a:fillRect/>
          </a:stretch>
        </p:blipFill>
        <p:spPr bwMode="auto">
          <a:xfrm>
            <a:off x="3000364" y="3143248"/>
            <a:ext cx="2143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Regression application 3:</a:t>
            </a:r>
            <a:br>
              <a:rPr lang="en-CA" dirty="0" smtClean="0"/>
            </a:br>
            <a:r>
              <a:rPr lang="en-CA" dirty="0" smtClean="0"/>
              <a:t>Head pose estimation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12776"/>
            <a:ext cx="6696744" cy="477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 1: 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Consider simple case where </a:t>
            </a:r>
          </a:p>
          <a:p>
            <a:endParaRPr lang="en-CA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we make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measurement </a:t>
            </a:r>
            <a:r>
              <a:rPr lang="en-CA" sz="2800" b="1" dirty="0" smtClean="0"/>
              <a:t>x</a:t>
            </a:r>
            <a:r>
              <a:rPr lang="en-CA" sz="2800" dirty="0" smtClean="0"/>
              <a:t>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use this to predict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state </a:t>
            </a:r>
            <a:r>
              <a:rPr lang="en-CA" sz="2800" b="1" dirty="0" smtClean="0"/>
              <a:t>w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/>
            <a:r>
              <a:rPr lang="en-CA" sz="2800" dirty="0" smtClean="0"/>
              <a:t>(regression as world state is continuous)</a:t>
            </a:r>
          </a:p>
          <a:p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Computer vision models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</a:rPr>
              <a:t>Three types of model</a:t>
            </a:r>
            <a:endParaRPr lang="en-CA" dirty="0" smtClean="0"/>
          </a:p>
          <a:p>
            <a:r>
              <a:rPr lang="en-CA" dirty="0" smtClean="0"/>
              <a:t>Worked example 1:  Regression</a:t>
            </a:r>
          </a:p>
          <a:p>
            <a:r>
              <a:rPr lang="en-CA" dirty="0" smtClean="0"/>
              <a:t>Worked example 2:  Classification</a:t>
            </a:r>
          </a:p>
          <a:p>
            <a:r>
              <a:rPr lang="en-CA" dirty="0" smtClean="0"/>
              <a:t>Which type should we choose?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just evaluate</a:t>
            </a:r>
            <a:r>
              <a:rPr lang="en-CA" sz="2400" b="1" dirty="0" smtClean="0"/>
              <a:t> Pr(</a:t>
            </a:r>
            <a:r>
              <a:rPr lang="en-CA" sz="2400" b="1" dirty="0" err="1" smtClean="0"/>
              <a:t>w|x</a:t>
            </a:r>
            <a:r>
              <a:rPr lang="en-CA" sz="2400" b="1" dirty="0" smtClean="0"/>
              <a:t>)</a:t>
            </a:r>
            <a:r>
              <a:rPr lang="en-CA" sz="24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429000"/>
            <a:ext cx="312465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067944" y="3573016"/>
            <a:ext cx="4608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sz="2000" dirty="0" smtClean="0"/>
              <a:t>Choose normal distribution over w</a:t>
            </a:r>
          </a:p>
          <a:p>
            <a:pPr marL="342900" indent="-342900">
              <a:buAutoNum type="arabicPeriod"/>
            </a:pPr>
            <a:r>
              <a:rPr lang="en-CA" sz="2000" dirty="0" smtClean="0"/>
              <a:t>Make mean </a:t>
            </a:r>
            <a:r>
              <a:rPr lang="en-CA" sz="2000" dirty="0" smtClean="0">
                <a:latin typeface="Symbol" pitchFamily="18" charset="2"/>
              </a:rPr>
              <a:t>m</a:t>
            </a:r>
            <a:r>
              <a:rPr lang="en-CA" sz="2000" dirty="0" smtClean="0"/>
              <a:t> linear function of x (variance constant)</a:t>
            </a:r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r>
              <a:rPr lang="en-CA" sz="2000" dirty="0" smtClean="0"/>
              <a:t>Parameters are </a:t>
            </a:r>
            <a:r>
              <a:rPr lang="en-CA" sz="2000" dirty="0" smtClean="0">
                <a:latin typeface="Symbol" pitchFamily="18" charset="2"/>
              </a:rPr>
              <a:t>f</a:t>
            </a:r>
            <a:r>
              <a:rPr lang="en-CA" sz="2000" baseline="-25000" dirty="0" smtClean="0"/>
              <a:t>0</a:t>
            </a:r>
            <a:r>
              <a:rPr lang="en-CA" sz="2000" dirty="0" smtClean="0"/>
              <a:t>, </a:t>
            </a:r>
            <a:r>
              <a:rPr lang="en-CA" sz="2000" dirty="0" smtClean="0">
                <a:latin typeface="Symbol" pitchFamily="18" charset="2"/>
              </a:rPr>
              <a:t>f</a:t>
            </a:r>
            <a:r>
              <a:rPr lang="en-CA" sz="2000" baseline="-25000" dirty="0" smtClean="0"/>
              <a:t>1</a:t>
            </a:r>
            <a:r>
              <a:rPr lang="en-CA" sz="2000" dirty="0" smtClean="0"/>
              <a:t>, </a:t>
            </a:r>
            <a:r>
              <a:rPr lang="en-CA" sz="2000" dirty="0" smtClean="0">
                <a:latin typeface="Symbol" pitchFamily="18" charset="2"/>
              </a:rPr>
              <a:t>s</a:t>
            </a:r>
            <a:r>
              <a:rPr lang="en-CA" sz="2000" baseline="30000" dirty="0" smtClean="0"/>
              <a:t>2</a:t>
            </a:r>
            <a:r>
              <a:rPr lang="en-CA" sz="2000" dirty="0" smtClean="0"/>
              <a:t>.</a:t>
            </a:r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/>
            <a:r>
              <a:rPr lang="en-CA" sz="2000" dirty="0" smtClean="0"/>
              <a:t>This model is called</a:t>
            </a:r>
            <a:r>
              <a:rPr lang="en-CA" sz="2000" i="1" dirty="0" smtClean="0"/>
              <a:t> linear regression.</a:t>
            </a:r>
          </a:p>
          <a:p>
            <a:pPr marL="342900" indent="-342900"/>
            <a:endParaRPr lang="en-CA" sz="20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4675132"/>
            <a:ext cx="4478717" cy="55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5445224"/>
            <a:ext cx="2304256" cy="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67544" y="544522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 smtClean="0"/>
              <a:t>Parameters </a:t>
            </a:r>
            <a:r>
              <a:rPr lang="en-CA" sz="2400" b="1" dirty="0" smtClean="0">
                <a:latin typeface="Symbol" pitchFamily="18" charset="2"/>
              </a:rPr>
              <a:t>                               </a:t>
            </a:r>
            <a:r>
              <a:rPr lang="en-CA" sz="2400" dirty="0" smtClean="0"/>
              <a:t>are y-offset, slope and variance</a:t>
            </a:r>
            <a:endParaRPr lang="en-CA" sz="2400" dirty="0" smtClean="0">
              <a:solidFill>
                <a:srgbClr val="FF0000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48769"/>
            <a:ext cx="5909804" cy="522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508518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algorithm:</a:t>
            </a:r>
            <a:r>
              <a:rPr lang="en-CA" sz="2400" dirty="0" smtClean="0"/>
              <a:t> learn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r>
              <a:rPr lang="en-CA" sz="2400" dirty="0" smtClean="0"/>
              <a:t>. E.g. MAP </a:t>
            </a:r>
            <a:endParaRPr lang="en-CA" sz="2400" dirty="0" smtClean="0">
              <a:solidFill>
                <a:srgbClr val="FF0000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8769"/>
            <a:ext cx="5583987" cy="493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b="43232"/>
          <a:stretch>
            <a:fillRect/>
          </a:stretch>
        </p:blipFill>
        <p:spPr bwMode="auto">
          <a:xfrm>
            <a:off x="755576" y="5517232"/>
            <a:ext cx="396044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t="56768"/>
          <a:stretch>
            <a:fillRect/>
          </a:stretch>
        </p:blipFill>
        <p:spPr bwMode="auto">
          <a:xfrm>
            <a:off x="4788024" y="5661248"/>
            <a:ext cx="3960440" cy="7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9552" y="5498068"/>
            <a:ext cx="8545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buNone/>
            </a:pPr>
            <a:r>
              <a:rPr lang="en-CA" sz="2800" dirty="0" smtClean="0">
                <a:solidFill>
                  <a:srgbClr val="FF0000"/>
                </a:solidFill>
              </a:rPr>
              <a:t>Inference algorithm:</a:t>
            </a:r>
            <a:r>
              <a:rPr lang="en-CA" sz="2800" dirty="0" smtClean="0"/>
              <a:t> just evaluate</a:t>
            </a:r>
            <a:r>
              <a:rPr lang="en-CA" sz="2800" b="1" dirty="0" smtClean="0"/>
              <a:t> </a:t>
            </a:r>
            <a:r>
              <a:rPr lang="en-CA" sz="2800" dirty="0" smtClean="0"/>
              <a:t>Pr(</a:t>
            </a:r>
            <a:r>
              <a:rPr lang="en-CA" sz="2800" b="1" dirty="0" err="1" smtClean="0"/>
              <a:t>w</a:t>
            </a:r>
            <a:r>
              <a:rPr lang="en-CA" sz="2800" dirty="0" err="1" smtClean="0"/>
              <a:t>|</a:t>
            </a:r>
            <a:r>
              <a:rPr lang="en-CA" sz="2800" b="1" dirty="0" err="1" smtClean="0"/>
              <a:t>x</a:t>
            </a:r>
            <a:r>
              <a:rPr lang="en-CA" sz="2800" dirty="0" smtClean="0"/>
              <a:t>) for new data </a:t>
            </a:r>
            <a:r>
              <a:rPr lang="en-CA" sz="2800" b="1" dirty="0" smtClean="0"/>
              <a:t>x</a:t>
            </a:r>
            <a:r>
              <a:rPr lang="en-CA" sz="2800" dirty="0" smtClean="0"/>
              <a:t> </a:t>
            </a:r>
            <a:endParaRPr lang="en-CA" sz="2800" dirty="0" smtClean="0">
              <a:solidFill>
                <a:srgbClr val="FF0000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769"/>
            <a:ext cx="5909804" cy="522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2:  Model Pr(</a:t>
            </a:r>
            <a:r>
              <a:rPr lang="en-CA" b="1" dirty="0" err="1" smtClean="0"/>
              <a:t>x</a:t>
            </a:r>
            <a:r>
              <a:rPr lang="en-CA" dirty="0" err="1" smtClean="0"/>
              <a:t>,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Concatenate </a:t>
            </a:r>
            <a:r>
              <a:rPr lang="en-CA" sz="2400" b="1" dirty="0" smtClean="0"/>
              <a:t>x</a:t>
            </a:r>
            <a:r>
              <a:rPr lang="en-CA" sz="2400" dirty="0" smtClean="0"/>
              <a:t> and </a:t>
            </a:r>
            <a:r>
              <a:rPr lang="en-CA" sz="2400" b="1" dirty="0" smtClean="0"/>
              <a:t>w</a:t>
            </a:r>
            <a:r>
              <a:rPr lang="en-CA" sz="2400" dirty="0" smtClean="0"/>
              <a:t> to make </a:t>
            </a:r>
            <a:r>
              <a:rPr lang="en-CA" sz="2400" b="1" dirty="0" smtClean="0"/>
              <a:t>z</a:t>
            </a:r>
            <a:r>
              <a:rPr lang="en-CA" sz="2400" dirty="0" smtClean="0"/>
              <a:t>= [</a:t>
            </a:r>
            <a:r>
              <a:rPr lang="en-CA" sz="2400" b="1" dirty="0" err="1" smtClean="0"/>
              <a:t>x</a:t>
            </a:r>
            <a:r>
              <a:rPr lang="en-CA" sz="2400" baseline="30000" dirty="0" err="1" smtClean="0"/>
              <a:t>T</a:t>
            </a:r>
            <a:r>
              <a:rPr lang="en-CA" sz="2400" dirty="0" smtClean="0"/>
              <a:t> </a:t>
            </a:r>
            <a:r>
              <a:rPr lang="en-CA" sz="2400" b="1" dirty="0" err="1" smtClean="0"/>
              <a:t>w</a:t>
            </a:r>
            <a:r>
              <a:rPr lang="en-CA" sz="2400" baseline="30000" dirty="0" err="1" smtClean="0"/>
              <a:t>T</a:t>
            </a:r>
            <a:r>
              <a:rPr lang="en-CA" sz="2400" dirty="0" smtClean="0"/>
              <a:t>]</a:t>
            </a:r>
            <a:r>
              <a:rPr lang="en-CA" sz="2400" baseline="30000" dirty="0" smtClean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Model the </a:t>
            </a:r>
            <a:r>
              <a:rPr lang="en-CA" sz="2400" dirty="0" err="1" smtClean="0"/>
              <a:t>pdf</a:t>
            </a:r>
            <a:r>
              <a:rPr lang="en-CA" sz="2400" dirty="0" smtClean="0"/>
              <a:t> of </a:t>
            </a:r>
            <a:r>
              <a:rPr lang="en-CA" sz="2400" b="1" dirty="0" smtClean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 smtClean="0"/>
              <a:t>Pdf</a:t>
            </a:r>
            <a:r>
              <a:rPr lang="en-CA" sz="2400" dirty="0" smtClean="0"/>
              <a:t>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compute</a:t>
            </a:r>
            <a:r>
              <a:rPr lang="en-CA" sz="2400" b="1" dirty="0" smtClean="0"/>
              <a:t> </a:t>
            </a:r>
            <a:r>
              <a:rPr lang="en-CA" sz="2400" dirty="0" smtClean="0"/>
              <a:t>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</a:t>
            </a:r>
            <a:r>
              <a:rPr lang="en-CA" sz="2400" b="1" dirty="0" smtClean="0"/>
              <a:t> </a:t>
            </a:r>
            <a:r>
              <a:rPr lang="en-CA" sz="2400" dirty="0" smtClean="0"/>
              <a:t>using </a:t>
            </a:r>
            <a:r>
              <a:rPr lang="en-CA" sz="2400" dirty="0" err="1" smtClean="0"/>
              <a:t>Bayes</a:t>
            </a:r>
            <a:r>
              <a:rPr lang="en-CA" sz="2400" dirty="0" smtClean="0"/>
              <a:t> rule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15719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2:  Model Pr(</a:t>
            </a:r>
            <a:r>
              <a:rPr lang="en-CA" b="1" dirty="0" err="1" smtClean="0"/>
              <a:t>x</a:t>
            </a:r>
            <a:r>
              <a:rPr lang="en-CA" dirty="0" err="1" smtClean="0"/>
              <a:t>,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Concatenate </a:t>
            </a:r>
            <a:r>
              <a:rPr lang="en-CA" sz="2400" b="1" dirty="0" smtClean="0"/>
              <a:t>x</a:t>
            </a:r>
            <a:r>
              <a:rPr lang="en-CA" sz="2400" dirty="0" smtClean="0"/>
              <a:t> and </a:t>
            </a:r>
            <a:r>
              <a:rPr lang="en-CA" sz="2400" b="1" dirty="0" smtClean="0"/>
              <a:t>w</a:t>
            </a:r>
            <a:r>
              <a:rPr lang="en-CA" sz="2400" dirty="0" smtClean="0"/>
              <a:t> to make </a:t>
            </a:r>
            <a:r>
              <a:rPr lang="en-CA" sz="2400" b="1" dirty="0" smtClean="0"/>
              <a:t>z</a:t>
            </a:r>
            <a:r>
              <a:rPr lang="en-CA" sz="2400" dirty="0" smtClean="0"/>
              <a:t>= [</a:t>
            </a:r>
            <a:r>
              <a:rPr lang="en-CA" sz="2400" b="1" dirty="0" err="1" smtClean="0"/>
              <a:t>x</a:t>
            </a:r>
            <a:r>
              <a:rPr lang="en-CA" sz="2400" baseline="30000" dirty="0" err="1" smtClean="0"/>
              <a:t>T</a:t>
            </a:r>
            <a:r>
              <a:rPr lang="en-CA" sz="2400" dirty="0" smtClean="0"/>
              <a:t> </a:t>
            </a:r>
            <a:r>
              <a:rPr lang="en-CA" sz="2400" b="1" dirty="0" err="1" smtClean="0"/>
              <a:t>w</a:t>
            </a:r>
            <a:r>
              <a:rPr lang="en-CA" sz="2400" baseline="30000" dirty="0" err="1" smtClean="0"/>
              <a:t>T</a:t>
            </a:r>
            <a:r>
              <a:rPr lang="en-CA" sz="2400" dirty="0" smtClean="0"/>
              <a:t>]</a:t>
            </a:r>
            <a:r>
              <a:rPr lang="en-CA" sz="2400" baseline="30000" dirty="0" smtClean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Model the </a:t>
            </a:r>
            <a:r>
              <a:rPr lang="en-CA" sz="2400" dirty="0" err="1" smtClean="0"/>
              <a:t>pdf</a:t>
            </a:r>
            <a:r>
              <a:rPr lang="en-CA" sz="2400" dirty="0" smtClean="0"/>
              <a:t> of </a:t>
            </a:r>
            <a:r>
              <a:rPr lang="en-CA" sz="2400" b="1" dirty="0" smtClean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 smtClean="0"/>
              <a:t>Pdf</a:t>
            </a:r>
            <a:r>
              <a:rPr lang="en-CA" sz="2400" dirty="0" smtClean="0"/>
              <a:t>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528392"/>
            <a:ext cx="3029633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923928" y="400506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Concatenate </a:t>
            </a:r>
            <a:r>
              <a:rPr lang="en-CA" sz="2400" b="1" dirty="0" smtClean="0"/>
              <a:t>x</a:t>
            </a:r>
            <a:r>
              <a:rPr lang="en-CA" sz="2400" dirty="0" smtClean="0"/>
              <a:t> and </a:t>
            </a:r>
            <a:r>
              <a:rPr lang="en-CA" sz="2400" b="1" dirty="0" smtClean="0"/>
              <a:t>w</a:t>
            </a:r>
            <a:r>
              <a:rPr lang="en-CA" sz="2400" dirty="0" smtClean="0"/>
              <a:t> to make </a:t>
            </a:r>
            <a:r>
              <a:rPr lang="en-CA" sz="2400" b="1" dirty="0" smtClean="0"/>
              <a:t>z</a:t>
            </a:r>
            <a:r>
              <a:rPr lang="en-CA" sz="2400" dirty="0" smtClean="0"/>
              <a:t>= [</a:t>
            </a:r>
            <a:r>
              <a:rPr lang="en-CA" sz="2400" b="1" dirty="0" err="1" smtClean="0"/>
              <a:t>x</a:t>
            </a:r>
            <a:r>
              <a:rPr lang="en-CA" sz="2400" baseline="30000" dirty="0" err="1" smtClean="0"/>
              <a:t>T</a:t>
            </a:r>
            <a:r>
              <a:rPr lang="en-CA" sz="2400" dirty="0" smtClean="0"/>
              <a:t> </a:t>
            </a:r>
            <a:r>
              <a:rPr lang="en-CA" sz="2400" b="1" dirty="0" err="1" smtClean="0"/>
              <a:t>w</a:t>
            </a:r>
            <a:r>
              <a:rPr lang="en-CA" sz="2400" baseline="30000" dirty="0" err="1" smtClean="0"/>
              <a:t>T</a:t>
            </a:r>
            <a:r>
              <a:rPr lang="en-CA" sz="2400" dirty="0" smtClean="0"/>
              <a:t>]</a:t>
            </a:r>
            <a:r>
              <a:rPr lang="en-CA" sz="2400" baseline="30000" dirty="0" smtClean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Model the </a:t>
            </a:r>
            <a:r>
              <a:rPr lang="en-CA" sz="2400" dirty="0" err="1" smtClean="0"/>
              <a:t>pdf</a:t>
            </a:r>
            <a:r>
              <a:rPr lang="en-CA" sz="2400" dirty="0" smtClean="0"/>
              <a:t> of </a:t>
            </a:r>
            <a:r>
              <a:rPr lang="en-CA" sz="2400" b="1" dirty="0" smtClean="0"/>
              <a:t>z </a:t>
            </a:r>
            <a:r>
              <a:rPr lang="en-CA" sz="2400" dirty="0" smtClean="0"/>
              <a:t>as normal distribution</a:t>
            </a:r>
            <a:r>
              <a:rPr lang="en-CA" sz="2400" b="1" dirty="0" smtClean="0"/>
              <a:t>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 smtClean="0"/>
              <a:t>Pdf</a:t>
            </a:r>
            <a:r>
              <a:rPr lang="en-CA" sz="2400" dirty="0" smtClean="0"/>
              <a:t> takes parameters </a:t>
            </a:r>
            <a:r>
              <a:rPr lang="en-CA" sz="2400" b="1" dirty="0" smtClean="0">
                <a:latin typeface="Symbol" pitchFamily="18" charset="2"/>
              </a:rPr>
              <a:t>m </a:t>
            </a:r>
            <a:r>
              <a:rPr lang="en-CA" sz="2400" dirty="0" smtClean="0"/>
              <a:t>and</a:t>
            </a:r>
            <a:r>
              <a:rPr lang="en-CA" sz="2400" b="1" dirty="0" smtClean="0">
                <a:latin typeface="Symbol" pitchFamily="18" charset="2"/>
              </a:rPr>
              <a:t> S</a:t>
            </a:r>
            <a:r>
              <a:rPr lang="en-CA" sz="2400" dirty="0" smtClean="0"/>
              <a:t> that define its shape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395536" y="5847655"/>
            <a:ext cx="8748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88640"/>
            <a:ext cx="5814622" cy="561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1520" y="42210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CA" sz="2800" dirty="0" smtClean="0">
                <a:solidFill>
                  <a:srgbClr val="FF0000"/>
                </a:solidFill>
              </a:rPr>
              <a:t>Inference algorithm</a:t>
            </a:r>
            <a:r>
              <a:rPr lang="en-CA" sz="2800" dirty="0" smtClean="0"/>
              <a:t>:  compute</a:t>
            </a:r>
            <a:r>
              <a:rPr lang="en-CA" sz="2800" b="1" dirty="0" smtClean="0"/>
              <a:t> </a:t>
            </a:r>
            <a:r>
              <a:rPr lang="en-CA" sz="2800" dirty="0" smtClean="0"/>
              <a:t>Pr(</a:t>
            </a:r>
            <a:r>
              <a:rPr lang="en-CA" sz="2800" b="1" dirty="0" err="1" smtClean="0"/>
              <a:t>w</a:t>
            </a:r>
            <a:r>
              <a:rPr lang="en-CA" sz="2800" dirty="0" err="1" smtClean="0"/>
              <a:t>|</a:t>
            </a:r>
            <a:r>
              <a:rPr lang="en-CA" sz="2800" b="1" dirty="0" err="1" smtClean="0"/>
              <a:t>x</a:t>
            </a:r>
            <a:r>
              <a:rPr lang="en-CA" sz="2800" dirty="0" smtClean="0"/>
              <a:t>)</a:t>
            </a:r>
            <a:r>
              <a:rPr lang="en-CA" sz="2800" b="1" dirty="0" smtClean="0"/>
              <a:t> </a:t>
            </a:r>
            <a:r>
              <a:rPr lang="en-CA" sz="2800" dirty="0" smtClean="0"/>
              <a:t>using </a:t>
            </a:r>
            <a:r>
              <a:rPr lang="en-CA" sz="2800" dirty="0" err="1" smtClean="0"/>
              <a:t>Bayes</a:t>
            </a:r>
            <a:r>
              <a:rPr lang="en-CA" sz="2800" dirty="0" smtClean="0"/>
              <a:t> rule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2"/>
            <a:ext cx="8621491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79715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95536" y="5909210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r">
              <a:buNone/>
            </a:pPr>
            <a:r>
              <a:rPr lang="en-CA" sz="2000" dirty="0" smtClean="0"/>
              <a:t>(normalize each column in figure)</a:t>
            </a:r>
            <a:endParaRPr lang="en-CA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Type 3:  Pr(</a:t>
            </a:r>
            <a:r>
              <a:rPr lang="en-CA" b="1" dirty="0" err="1" smtClean="0"/>
              <a:t>x</a:t>
            </a:r>
            <a:r>
              <a:rPr lang="en-CA" dirty="0" err="1" smtClean="0"/>
              <a:t>|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Define prior Pr(</a:t>
            </a:r>
            <a:r>
              <a:rPr lang="en-CA" sz="2400" b="1" dirty="0" smtClean="0"/>
              <a:t>w</a:t>
            </a:r>
            <a:r>
              <a:rPr lang="en-CA" sz="2400" dirty="0" smtClean="0"/>
              <a:t>) and then compute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 using </a:t>
            </a:r>
            <a:r>
              <a:rPr lang="en-CA" sz="2400" dirty="0" err="1" smtClean="0"/>
              <a:t>Bayes</a:t>
            </a:r>
            <a:r>
              <a:rPr lang="en-CA" sz="2400" dirty="0" smtClean="0"/>
              <a:t>’ rule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5445224"/>
            <a:ext cx="5184576" cy="95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Computer vision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sz="3400" dirty="0" smtClean="0"/>
              <a:t>Observe </a:t>
            </a:r>
            <a:r>
              <a:rPr lang="en-CA" sz="3400" dirty="0" smtClean="0">
                <a:solidFill>
                  <a:srgbClr val="FF0000"/>
                </a:solidFill>
              </a:rPr>
              <a:t>measured data</a:t>
            </a:r>
            <a:r>
              <a:rPr lang="en-CA" sz="3400" dirty="0" smtClean="0"/>
              <a:t>, </a:t>
            </a:r>
            <a:r>
              <a:rPr lang="en-CA" sz="3400" b="1" dirty="0" smtClean="0"/>
              <a:t>x</a:t>
            </a:r>
          </a:p>
          <a:p>
            <a:r>
              <a:rPr lang="en-CA" sz="3400" dirty="0" smtClean="0"/>
              <a:t>Draw inferences from it about </a:t>
            </a:r>
            <a:r>
              <a:rPr lang="en-CA" sz="3400" dirty="0" smtClean="0">
                <a:solidFill>
                  <a:srgbClr val="FF0000"/>
                </a:solidFill>
              </a:rPr>
              <a:t>state of world</a:t>
            </a:r>
            <a:r>
              <a:rPr lang="en-CA" sz="3400" dirty="0" smtClean="0"/>
              <a:t>, </a:t>
            </a:r>
            <a:r>
              <a:rPr lang="en-CA" sz="3400" b="1" dirty="0" smtClean="0"/>
              <a:t>w</a:t>
            </a:r>
          </a:p>
          <a:p>
            <a:endParaRPr lang="en-CA" dirty="0" smtClean="0"/>
          </a:p>
          <a:p>
            <a:pPr>
              <a:buNone/>
            </a:pPr>
            <a:r>
              <a:rPr lang="en-CA" dirty="0" smtClean="0"/>
              <a:t>Examples:</a:t>
            </a:r>
          </a:p>
          <a:p>
            <a:pPr>
              <a:buNone/>
            </a:pPr>
            <a:endParaRPr lang="en-CA" dirty="0" smtClean="0"/>
          </a:p>
          <a:p>
            <a:pPr lvl="1"/>
            <a:r>
              <a:rPr lang="en-CA" dirty="0" smtClean="0"/>
              <a:t>Observe </a:t>
            </a:r>
            <a:r>
              <a:rPr lang="en-CA" dirty="0" smtClean="0"/>
              <a:t>depth map of person in living room</a:t>
            </a:r>
            <a:endParaRPr lang="en-CA" dirty="0" smtClean="0"/>
          </a:p>
          <a:p>
            <a:pPr lvl="1"/>
            <a:r>
              <a:rPr lang="en-CA" dirty="0" smtClean="0"/>
              <a:t>Infer </a:t>
            </a:r>
            <a:r>
              <a:rPr lang="en-CA" dirty="0" smtClean="0"/>
              <a:t>human pose</a:t>
            </a:r>
            <a:endParaRPr lang="en-CA" dirty="0" smtClean="0"/>
          </a:p>
          <a:p>
            <a:pPr lvl="1">
              <a:buNone/>
            </a:pPr>
            <a:endParaRPr lang="en-CA" dirty="0" smtClean="0"/>
          </a:p>
          <a:p>
            <a:pPr lvl="1"/>
            <a:r>
              <a:rPr lang="en-CA" dirty="0" smtClean="0"/>
              <a:t>Observe image of face</a:t>
            </a:r>
          </a:p>
          <a:p>
            <a:pPr lvl="1"/>
            <a:r>
              <a:rPr lang="en-CA" dirty="0" smtClean="0"/>
              <a:t>Infer identity</a:t>
            </a:r>
          </a:p>
          <a:p>
            <a:pPr lvl="1">
              <a:buNone/>
            </a:pPr>
            <a:endParaRPr lang="en-CA" dirty="0" smtClean="0"/>
          </a:p>
          <a:p>
            <a:pPr lvl="1"/>
            <a:r>
              <a:rPr lang="en-CA" dirty="0" smtClean="0"/>
              <a:t>Observe images from two displaced cameras</a:t>
            </a:r>
          </a:p>
          <a:p>
            <a:pPr lvl="1"/>
            <a:r>
              <a:rPr lang="en-CA" dirty="0" smtClean="0"/>
              <a:t>Infer 3d structure of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Type 3:  Pr(</a:t>
            </a:r>
            <a:r>
              <a:rPr lang="en-CA" b="1" dirty="0" err="1" smtClean="0"/>
              <a:t>x</a:t>
            </a:r>
            <a:r>
              <a:rPr lang="en-CA" dirty="0" err="1" smtClean="0"/>
              <a:t>|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067944" y="3573016"/>
            <a:ext cx="46085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sz="2000" dirty="0" smtClean="0"/>
              <a:t>Choose normal distribution over x</a:t>
            </a:r>
          </a:p>
          <a:p>
            <a:pPr marL="342900" indent="-342900">
              <a:buAutoNum type="arabicPeriod"/>
            </a:pPr>
            <a:r>
              <a:rPr lang="en-CA" sz="2000" dirty="0" smtClean="0"/>
              <a:t>Make mean </a:t>
            </a:r>
            <a:r>
              <a:rPr lang="en-CA" sz="2000" dirty="0" smtClean="0">
                <a:latin typeface="Symbol" pitchFamily="18" charset="2"/>
              </a:rPr>
              <a:t>m</a:t>
            </a:r>
            <a:r>
              <a:rPr lang="en-CA" sz="2000" dirty="0" smtClean="0"/>
              <a:t> linear function of w (variance constant)</a:t>
            </a:r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r>
              <a:rPr lang="en-CA" sz="2000" dirty="0" smtClean="0"/>
              <a:t>Parameters </a:t>
            </a:r>
            <a:r>
              <a:rPr lang="en-CA" sz="2000" dirty="0" smtClean="0"/>
              <a:t>are </a:t>
            </a:r>
            <a:r>
              <a:rPr lang="en-CA" sz="2000" dirty="0" smtClean="0">
                <a:latin typeface="Symbol" pitchFamily="18" charset="2"/>
              </a:rPr>
              <a:t>f</a:t>
            </a:r>
            <a:r>
              <a:rPr lang="en-CA" sz="2000" baseline="-25000" dirty="0" smtClean="0"/>
              <a:t>0</a:t>
            </a:r>
            <a:r>
              <a:rPr lang="en-CA" sz="2000" dirty="0" smtClean="0"/>
              <a:t>, </a:t>
            </a:r>
            <a:r>
              <a:rPr lang="en-CA" sz="2000" dirty="0" smtClean="0">
                <a:latin typeface="Symbol" pitchFamily="18" charset="2"/>
              </a:rPr>
              <a:t>f</a:t>
            </a:r>
            <a:r>
              <a:rPr lang="en-CA" sz="2000" baseline="-25000" dirty="0" smtClean="0"/>
              <a:t>1</a:t>
            </a:r>
            <a:r>
              <a:rPr lang="en-CA" sz="2000" dirty="0" smtClean="0"/>
              <a:t>, </a:t>
            </a:r>
            <a:r>
              <a:rPr lang="en-CA" sz="2000" dirty="0" smtClean="0">
                <a:latin typeface="Symbol" pitchFamily="18" charset="2"/>
              </a:rPr>
              <a:t>s</a:t>
            </a:r>
            <a:r>
              <a:rPr lang="en-CA" sz="2000" baseline="30000" dirty="0" smtClean="0"/>
              <a:t>2</a:t>
            </a:r>
            <a:r>
              <a:rPr lang="en-CA" sz="2000" dirty="0" smtClean="0"/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9529" y="3573016"/>
            <a:ext cx="253366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8595" y="4725144"/>
            <a:ext cx="4389869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5536" y="555962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algorithm:</a:t>
            </a:r>
            <a:r>
              <a:rPr lang="en-CA" sz="2400" dirty="0" smtClean="0"/>
              <a:t> learn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r>
              <a:rPr lang="en-CA" sz="2400" dirty="0" smtClean="0"/>
              <a:t>. e.g. MAP </a:t>
            </a:r>
            <a:endParaRPr lang="en-CA" sz="24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11108"/>
            <a:ext cx="5434626" cy="520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99592" y="5085184"/>
            <a:ext cx="7202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      Pr(</a:t>
            </a:r>
            <a:r>
              <a:rPr lang="en-CA" sz="2800" dirty="0" err="1" smtClean="0"/>
              <a:t>x|w</a:t>
            </a:r>
            <a:r>
              <a:rPr lang="en-CA" sz="2800" dirty="0" smtClean="0"/>
              <a:t>)       x             Pr(w)     =               Pr(</a:t>
            </a:r>
            <a:r>
              <a:rPr lang="en-CA" sz="2800" dirty="0" err="1" smtClean="0"/>
              <a:t>x,w</a:t>
            </a:r>
            <a:r>
              <a:rPr lang="en-CA" sz="2800" dirty="0" smtClean="0"/>
              <a:t>)</a:t>
            </a:r>
            <a:endParaRPr lang="en-CA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411760" y="5949280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Can get back to joint probability Pr(</a:t>
            </a:r>
            <a:r>
              <a:rPr lang="en-CA" dirty="0" err="1" smtClean="0"/>
              <a:t>x,y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1268760"/>
            <a:ext cx="3707904" cy="354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96752"/>
            <a:ext cx="531026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 bwMode="white">
          <a:xfrm>
            <a:off x="3851920" y="1124744"/>
            <a:ext cx="28803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 bwMode="white">
          <a:xfrm>
            <a:off x="5292080" y="1052736"/>
            <a:ext cx="28803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1520" y="4437112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CA" sz="2800" dirty="0" smtClean="0">
                <a:solidFill>
                  <a:srgbClr val="FF0000"/>
                </a:solidFill>
              </a:rPr>
              <a:t>Inference algorithm</a:t>
            </a:r>
            <a:r>
              <a:rPr lang="en-CA" sz="2800" dirty="0" smtClean="0"/>
              <a:t>:  compute</a:t>
            </a:r>
            <a:r>
              <a:rPr lang="en-CA" sz="2800" b="1" dirty="0" smtClean="0"/>
              <a:t> </a:t>
            </a:r>
            <a:r>
              <a:rPr lang="en-CA" sz="2800" dirty="0" smtClean="0"/>
              <a:t>Pr(</a:t>
            </a:r>
            <a:r>
              <a:rPr lang="en-CA" sz="2800" b="1" dirty="0" err="1" smtClean="0"/>
              <a:t>w</a:t>
            </a:r>
            <a:r>
              <a:rPr lang="en-CA" sz="2800" dirty="0" err="1" smtClean="0"/>
              <a:t>|</a:t>
            </a:r>
            <a:r>
              <a:rPr lang="en-CA" sz="2800" b="1" dirty="0" err="1" smtClean="0"/>
              <a:t>x</a:t>
            </a:r>
            <a:r>
              <a:rPr lang="en-CA" sz="2800" dirty="0" smtClean="0"/>
              <a:t>)</a:t>
            </a:r>
            <a:r>
              <a:rPr lang="en-CA" sz="2800" b="1" dirty="0" smtClean="0"/>
              <a:t> </a:t>
            </a:r>
            <a:r>
              <a:rPr lang="en-CA" sz="2800" dirty="0" smtClean="0"/>
              <a:t>using </a:t>
            </a:r>
            <a:r>
              <a:rPr lang="en-CA" sz="2800" dirty="0" err="1" smtClean="0"/>
              <a:t>Bayes</a:t>
            </a:r>
            <a:r>
              <a:rPr lang="en-CA" sz="2800" dirty="0" smtClean="0"/>
              <a:t> rule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44" y="260648"/>
            <a:ext cx="8820044" cy="386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107504" y="188640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 bwMode="white">
          <a:xfrm>
            <a:off x="4572000" y="188640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6048672" cy="110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Computer vision models</a:t>
            </a:r>
          </a:p>
          <a:p>
            <a:pPr lvl="1"/>
            <a:r>
              <a:rPr lang="en-CA" dirty="0" smtClean="0"/>
              <a:t>Three types of model</a:t>
            </a:r>
          </a:p>
          <a:p>
            <a:r>
              <a:rPr lang="en-CA" dirty="0" smtClean="0"/>
              <a:t>Worked example 1:  Regression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Worked example 2:  Classification</a:t>
            </a:r>
          </a:p>
          <a:p>
            <a:r>
              <a:rPr lang="en-CA" dirty="0" smtClean="0"/>
              <a:t>Which type should we choose?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 2:  Classification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85347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Consider simple case where </a:t>
            </a:r>
          </a:p>
          <a:p>
            <a:endParaRPr lang="en-CA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we make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measurement 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use this to predict a discrete binary world  w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/>
            <a:r>
              <a:rPr lang="en-CA" sz="2800" dirty="0" smtClean="0"/>
              <a:t>(classification as world state is discrete)</a:t>
            </a:r>
          </a:p>
          <a:p>
            <a:endParaRPr lang="en-CA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6644" y="3196557"/>
            <a:ext cx="1235918" cy="46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Classification Example 1:</a:t>
            </a:r>
            <a:br>
              <a:rPr lang="en-CA" dirty="0" smtClean="0"/>
            </a:br>
            <a:r>
              <a:rPr lang="en-CA" dirty="0" smtClean="0"/>
              <a:t>Face Detection</a:t>
            </a:r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780" y="1772816"/>
            <a:ext cx="8931724" cy="334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Classification Example 2:</a:t>
            </a:r>
            <a:br>
              <a:rPr lang="en-CA" dirty="0" smtClean="0"/>
            </a:br>
            <a:r>
              <a:rPr lang="en-CA" dirty="0" smtClean="0"/>
              <a:t>Pedestrian Detection</a:t>
            </a:r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79" y="1700808"/>
            <a:ext cx="874444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Classification Example 3:</a:t>
            </a:r>
            <a:br>
              <a:rPr lang="en-CA" dirty="0" smtClean="0"/>
            </a:br>
            <a:r>
              <a:rPr lang="en-CA" dirty="0" smtClean="0"/>
              <a:t>Face Recognition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556792"/>
            <a:ext cx="4885900" cy="482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Classification Example 4:</a:t>
            </a:r>
            <a:br>
              <a:rPr lang="en-CA" dirty="0" smtClean="0"/>
            </a:br>
            <a:r>
              <a:rPr lang="en-CA" dirty="0" smtClean="0"/>
              <a:t>Semantic Segmentation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0"/>
            <a:ext cx="9147792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Regression vs. Classification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smtClean="0"/>
              <a:t>Observe measured data, </a:t>
            </a:r>
            <a:r>
              <a:rPr lang="en-CA" sz="2400" b="1" dirty="0" smtClean="0"/>
              <a:t>x</a:t>
            </a:r>
          </a:p>
          <a:p>
            <a:r>
              <a:rPr lang="en-CA" sz="2400" dirty="0" smtClean="0"/>
              <a:t>Draw inferences from it about world, </a:t>
            </a:r>
            <a:r>
              <a:rPr lang="en-CA" sz="2400" b="1" dirty="0" smtClean="0"/>
              <a:t>w</a:t>
            </a:r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r>
              <a:rPr lang="en-CA" sz="2400" dirty="0" smtClean="0"/>
              <a:t>When the world state </a:t>
            </a:r>
            <a:r>
              <a:rPr lang="en-CA" sz="2400" b="1" dirty="0" smtClean="0"/>
              <a:t>w</a:t>
            </a:r>
            <a:r>
              <a:rPr lang="en-CA" sz="2400" dirty="0" smtClean="0"/>
              <a:t> is </a:t>
            </a:r>
            <a:r>
              <a:rPr lang="en-CA" sz="2400" dirty="0" smtClean="0">
                <a:solidFill>
                  <a:srgbClr val="FF0000"/>
                </a:solidFill>
              </a:rPr>
              <a:t>continuous </a:t>
            </a:r>
            <a:r>
              <a:rPr lang="en-CA" sz="2400" dirty="0" smtClean="0"/>
              <a:t>we’ll call this </a:t>
            </a:r>
            <a:r>
              <a:rPr lang="en-CA" sz="2400" dirty="0" smtClean="0">
                <a:solidFill>
                  <a:srgbClr val="FF0000"/>
                </a:solidFill>
              </a:rPr>
              <a:t>regression</a:t>
            </a:r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r>
              <a:rPr lang="en-CA" sz="2400" dirty="0" smtClean="0"/>
              <a:t>When the world state </a:t>
            </a:r>
            <a:r>
              <a:rPr lang="en-CA" sz="2400" b="1" dirty="0" smtClean="0"/>
              <a:t>w</a:t>
            </a:r>
            <a:r>
              <a:rPr lang="en-CA" sz="2400" dirty="0" smtClean="0"/>
              <a:t> is </a:t>
            </a:r>
            <a:r>
              <a:rPr lang="en-CA" sz="2400" dirty="0" smtClean="0">
                <a:solidFill>
                  <a:srgbClr val="FF0000"/>
                </a:solidFill>
              </a:rPr>
              <a:t>discrete</a:t>
            </a:r>
            <a:r>
              <a:rPr lang="en-CA" sz="2400" dirty="0" smtClean="0"/>
              <a:t> we call this </a:t>
            </a:r>
            <a:r>
              <a:rPr lang="en-CA" sz="2400" dirty="0" smtClean="0">
                <a:solidFill>
                  <a:srgbClr val="FF0000"/>
                </a:solidFill>
              </a:rPr>
              <a:t>classification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 2:  Classification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Consider simple case where </a:t>
            </a:r>
          </a:p>
          <a:p>
            <a:endParaRPr lang="en-CA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we make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measurement 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use this to predict a discrete binary world</a:t>
            </a:r>
          </a:p>
          <a:p>
            <a:pPr marL="1828800" lvl="3" indent="-457200"/>
            <a:r>
              <a:rPr lang="en-CA" sz="2800" dirty="0" smtClean="0"/>
              <a:t>					w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/>
            <a:r>
              <a:rPr lang="en-CA" sz="2800" dirty="0" smtClean="0"/>
              <a:t>(classification as world state is discrete)</a:t>
            </a:r>
          </a:p>
          <a:p>
            <a:endParaRPr lang="en-CA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645024"/>
            <a:ext cx="1235918" cy="46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/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/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/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just evaluate</a:t>
            </a:r>
            <a:r>
              <a:rPr lang="en-CA" sz="2400" b="1" dirty="0" smtClean="0"/>
              <a:t> Pr(</a:t>
            </a:r>
            <a:r>
              <a:rPr lang="en-CA" sz="2400" b="1" dirty="0" err="1" smtClean="0"/>
              <a:t>w|x</a:t>
            </a:r>
            <a:r>
              <a:rPr lang="en-CA" sz="2400" b="1" dirty="0" smtClean="0"/>
              <a:t>)</a:t>
            </a:r>
            <a:r>
              <a:rPr lang="en-CA" sz="24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t="8777" r="73520"/>
          <a:stretch>
            <a:fillRect/>
          </a:stretch>
        </p:blipFill>
        <p:spPr bwMode="auto">
          <a:xfrm>
            <a:off x="467544" y="3717032"/>
            <a:ext cx="2232248" cy="286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5933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2483768" y="3573016"/>
            <a:ext cx="612068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Bernoulli dist.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>
              <a:buFont typeface="+mj-lt"/>
              <a:buAutoNum type="arabicPeriod"/>
            </a:pPr>
            <a:endParaRPr lang="en-CA" sz="2400" b="1" dirty="0" smtClean="0"/>
          </a:p>
          <a:p>
            <a:pPr marL="914400" lvl="1" indent="-514350">
              <a:buFont typeface="+mj-lt"/>
              <a:buAutoNum type="arabicPeriod"/>
            </a:pPr>
            <a:endParaRPr lang="en-CA" sz="2400" b="1" dirty="0" smtClean="0"/>
          </a:p>
          <a:p>
            <a:pPr marL="914400" lvl="1" indent="-514350">
              <a:buFont typeface="+mj-lt"/>
              <a:buAutoNum type="arabicPeriod"/>
            </a:pPr>
            <a:endParaRPr lang="en-CA" sz="1600" dirty="0" smtClean="0"/>
          </a:p>
          <a:p>
            <a:pPr marL="914400" lvl="1" indent="-514350">
              <a:buFont typeface="+mj-lt"/>
              <a:buAutoNum type="arabicPeriod"/>
            </a:pPr>
            <a:endParaRPr lang="en-CA" sz="24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f</a:t>
            </a:r>
            <a:r>
              <a:rPr lang="en-CA" sz="2400" b="1" baseline="-25000" dirty="0" smtClean="0">
                <a:latin typeface="Symbol" pitchFamily="18" charset="2"/>
              </a:rPr>
              <a:t>0</a:t>
            </a:r>
            <a:r>
              <a:rPr lang="en-CA" sz="2400" dirty="0" smtClean="0"/>
              <a:t> and </a:t>
            </a:r>
            <a:r>
              <a:rPr lang="en-CA" sz="2400" b="1" dirty="0" smtClean="0">
                <a:latin typeface="Symbol" pitchFamily="18" charset="2"/>
              </a:rPr>
              <a:t>f</a:t>
            </a:r>
            <a:r>
              <a:rPr lang="en-CA" sz="2400" b="1" baseline="-25000" dirty="0" smtClean="0">
                <a:latin typeface="Symbol" pitchFamily="18" charset="2"/>
              </a:rPr>
              <a:t>1</a:t>
            </a:r>
          </a:p>
          <a:p>
            <a:pPr marL="914400" lvl="1" indent="-514350"/>
            <a:r>
              <a:rPr lang="en-CA" sz="2400" dirty="0" smtClean="0"/>
              <a:t>This model is called</a:t>
            </a:r>
            <a:r>
              <a:rPr lang="en-CA" sz="2400" i="1" dirty="0" smtClean="0"/>
              <a:t> logistic regression.</a:t>
            </a:r>
          </a:p>
          <a:p>
            <a:pPr marL="914400" lvl="1" indent="-514350">
              <a:buFont typeface="+mj-lt"/>
              <a:buAutoNum type="arabicPeriod"/>
            </a:pPr>
            <a:endParaRPr lang="en-CA" sz="2400" baseline="-25000" dirty="0" smtClean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 r="49469"/>
          <a:stretch>
            <a:fillRect/>
          </a:stretch>
        </p:blipFill>
        <p:spPr bwMode="auto">
          <a:xfrm>
            <a:off x="3491880" y="4293096"/>
            <a:ext cx="3779912" cy="71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50828"/>
          <a:stretch>
            <a:fillRect/>
          </a:stretch>
        </p:blipFill>
        <p:spPr bwMode="auto">
          <a:xfrm>
            <a:off x="4572000" y="4869160"/>
            <a:ext cx="3678238" cy="71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941168"/>
            <a:ext cx="2151162" cy="3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27584" y="4653136"/>
            <a:ext cx="650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Two parameters</a:t>
            </a:r>
          </a:p>
          <a:p>
            <a:endParaRPr lang="en-CA" sz="2400" dirty="0" smtClean="0"/>
          </a:p>
          <a:p>
            <a:r>
              <a:rPr lang="en-CA" sz="2400" dirty="0" smtClean="0"/>
              <a:t>Learning by standard methods (ML,MAP, Bayesian)</a:t>
            </a:r>
          </a:p>
          <a:p>
            <a:r>
              <a:rPr lang="en-CA" sz="2400" dirty="0" smtClean="0"/>
              <a:t>Inference:  Just evaluate Pr(</a:t>
            </a:r>
            <a:r>
              <a:rPr lang="en-CA" sz="2400" dirty="0" err="1" smtClean="0"/>
              <a:t>w|x</a:t>
            </a:r>
            <a:r>
              <a:rPr lang="en-CA" sz="2400" dirty="0" smtClean="0"/>
              <a:t>)</a:t>
            </a:r>
            <a:endParaRPr lang="en-CA" sz="2400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6480"/>
          <a:stretch>
            <a:fillRect/>
          </a:stretch>
        </p:blipFill>
        <p:spPr bwMode="auto">
          <a:xfrm>
            <a:off x="539552" y="620688"/>
            <a:ext cx="7992888" cy="405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39552" y="548680"/>
            <a:ext cx="504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 bwMode="white">
          <a:xfrm>
            <a:off x="4499992" y="548680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2:  Model Pr(</a:t>
            </a:r>
            <a:r>
              <a:rPr lang="en-CA" b="1" dirty="0" err="1" smtClean="0"/>
              <a:t>x</a:t>
            </a:r>
            <a:r>
              <a:rPr lang="en-CA" dirty="0" err="1" smtClean="0"/>
              <a:t>,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Concatenate </a:t>
            </a:r>
            <a:r>
              <a:rPr lang="en-CA" sz="2400" b="1" dirty="0" smtClean="0"/>
              <a:t>x</a:t>
            </a:r>
            <a:r>
              <a:rPr lang="en-CA" sz="2400" dirty="0" smtClean="0"/>
              <a:t> and </a:t>
            </a:r>
            <a:r>
              <a:rPr lang="en-CA" sz="2400" b="1" dirty="0" smtClean="0"/>
              <a:t>w</a:t>
            </a:r>
            <a:r>
              <a:rPr lang="en-CA" sz="2400" dirty="0" smtClean="0"/>
              <a:t> to make </a:t>
            </a:r>
            <a:r>
              <a:rPr lang="en-CA" sz="2400" b="1" dirty="0" smtClean="0"/>
              <a:t>z</a:t>
            </a:r>
            <a:r>
              <a:rPr lang="en-CA" sz="2400" dirty="0" smtClean="0"/>
              <a:t>= [</a:t>
            </a:r>
            <a:r>
              <a:rPr lang="en-CA" sz="2400" b="1" dirty="0" err="1" smtClean="0"/>
              <a:t>x</a:t>
            </a:r>
            <a:r>
              <a:rPr lang="en-CA" sz="2400" baseline="30000" dirty="0" err="1" smtClean="0"/>
              <a:t>T</a:t>
            </a:r>
            <a:r>
              <a:rPr lang="en-CA" sz="2400" dirty="0" smtClean="0"/>
              <a:t> </a:t>
            </a:r>
            <a:r>
              <a:rPr lang="en-CA" sz="2400" b="1" dirty="0" err="1" smtClean="0"/>
              <a:t>w</a:t>
            </a:r>
            <a:r>
              <a:rPr lang="en-CA" sz="2400" baseline="30000" dirty="0" err="1" smtClean="0"/>
              <a:t>T</a:t>
            </a:r>
            <a:r>
              <a:rPr lang="en-CA" sz="2400" dirty="0" smtClean="0"/>
              <a:t>]</a:t>
            </a:r>
            <a:r>
              <a:rPr lang="en-CA" sz="2400" baseline="30000" dirty="0" smtClean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Model the </a:t>
            </a:r>
            <a:r>
              <a:rPr lang="en-CA" sz="2400" dirty="0" err="1" smtClean="0"/>
              <a:t>pdf</a:t>
            </a:r>
            <a:r>
              <a:rPr lang="en-CA" sz="2400" dirty="0" smtClean="0"/>
              <a:t> of </a:t>
            </a:r>
            <a:r>
              <a:rPr lang="en-CA" sz="2400" b="1" dirty="0" smtClean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 smtClean="0"/>
              <a:t>Pdf</a:t>
            </a:r>
            <a:r>
              <a:rPr lang="en-CA" sz="2400" dirty="0" smtClean="0"/>
              <a:t>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compute</a:t>
            </a:r>
            <a:r>
              <a:rPr lang="en-CA" sz="2400" b="1" dirty="0" smtClean="0"/>
              <a:t> </a:t>
            </a:r>
            <a:r>
              <a:rPr lang="en-CA" sz="2400" dirty="0" smtClean="0"/>
              <a:t>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</a:t>
            </a:r>
            <a:r>
              <a:rPr lang="en-CA" sz="2400" b="1" dirty="0" smtClean="0"/>
              <a:t> </a:t>
            </a:r>
            <a:r>
              <a:rPr lang="en-CA" sz="2400" dirty="0" smtClean="0"/>
              <a:t>using </a:t>
            </a:r>
            <a:r>
              <a:rPr lang="en-CA" sz="2400" dirty="0" err="1" smtClean="0"/>
              <a:t>Bayes</a:t>
            </a:r>
            <a:r>
              <a:rPr lang="en-CA" sz="2400" dirty="0" smtClean="0"/>
              <a:t> rule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15719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Type 2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Can’t build this model very easily:  </a:t>
            </a:r>
          </a:p>
          <a:p>
            <a:pPr>
              <a:buNone/>
            </a:pPr>
            <a:endParaRPr lang="en-CA" dirty="0" smtClean="0"/>
          </a:p>
          <a:p>
            <a:r>
              <a:rPr lang="en-CA" dirty="0" smtClean="0"/>
              <a:t>Concatenate continuous vector x and discrete w to make z</a:t>
            </a:r>
          </a:p>
          <a:p>
            <a:r>
              <a:rPr lang="en-CA" dirty="0" smtClean="0"/>
              <a:t>No obvious probability distribution to model joint probability of discrete and continuous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Type 3:  Pr(</a:t>
            </a:r>
            <a:r>
              <a:rPr lang="en-CA" b="1" dirty="0" err="1" smtClean="0"/>
              <a:t>x</a:t>
            </a:r>
            <a:r>
              <a:rPr lang="en-CA" dirty="0" err="1" smtClean="0"/>
              <a:t>|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Define prior Pr(</a:t>
            </a:r>
            <a:r>
              <a:rPr lang="en-CA" sz="2400" b="1" dirty="0" smtClean="0"/>
              <a:t>w</a:t>
            </a:r>
            <a:r>
              <a:rPr lang="en-CA" sz="2400" dirty="0" smtClean="0"/>
              <a:t>) and then compute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 using </a:t>
            </a:r>
            <a:r>
              <a:rPr lang="en-CA" sz="2400" dirty="0" err="1" smtClean="0"/>
              <a:t>Bayes</a:t>
            </a:r>
            <a:r>
              <a:rPr lang="en-CA" sz="2400" dirty="0" smtClean="0"/>
              <a:t>’ rule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5445224"/>
            <a:ext cx="5184576" cy="95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Type 3:  Pr(</a:t>
            </a:r>
            <a:r>
              <a:rPr lang="en-CA" b="1" dirty="0" err="1" smtClean="0"/>
              <a:t>x</a:t>
            </a:r>
            <a:r>
              <a:rPr lang="en-CA" dirty="0" err="1" smtClean="0"/>
              <a:t>|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534" y="3573016"/>
            <a:ext cx="309634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851920" y="3573016"/>
            <a:ext cx="5184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 Gaussian distribution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discrete binary </a:t>
            </a:r>
            <a:r>
              <a:rPr lang="en-CA" sz="2400" b="1" dirty="0" smtClean="0"/>
              <a:t>w</a:t>
            </a:r>
          </a:p>
          <a:p>
            <a:pPr marL="914400" lvl="1" indent="-514350"/>
            <a:endParaRPr lang="en-CA" sz="2400" b="1" dirty="0" smtClean="0"/>
          </a:p>
          <a:p>
            <a:pPr marL="914400" lvl="1" indent="-514350"/>
            <a:r>
              <a:rPr lang="en-CA" sz="2400" dirty="0" smtClean="0"/>
              <a:t>3. 	Function takes parameters </a:t>
            </a:r>
            <a:r>
              <a:rPr lang="en-CA" sz="2400" b="1" dirty="0" smtClean="0">
                <a:latin typeface="Symbol" pitchFamily="18" charset="2"/>
              </a:rPr>
              <a:t>m</a:t>
            </a:r>
            <a:r>
              <a:rPr lang="en-CA" sz="2400" b="1" baseline="-25000" dirty="0" smtClean="0">
                <a:latin typeface="Symbol" pitchFamily="18" charset="2"/>
              </a:rPr>
              <a:t>0</a:t>
            </a:r>
            <a:r>
              <a:rPr lang="en-CA" sz="2400" b="1" dirty="0" smtClean="0">
                <a:latin typeface="Symbol" pitchFamily="18" charset="2"/>
              </a:rPr>
              <a:t>, m</a:t>
            </a:r>
            <a:r>
              <a:rPr lang="en-CA" sz="2400" b="1" baseline="-25000" dirty="0" smtClean="0">
                <a:latin typeface="Symbol" pitchFamily="18" charset="2"/>
              </a:rPr>
              <a:t>1</a:t>
            </a:r>
            <a:r>
              <a:rPr lang="en-CA" sz="2400" b="1" dirty="0" smtClean="0">
                <a:latin typeface="Symbol" pitchFamily="18" charset="2"/>
              </a:rPr>
              <a:t>, s</a:t>
            </a:r>
            <a:r>
              <a:rPr lang="en-CA" sz="2400" b="1" baseline="30000" dirty="0" smtClean="0">
                <a:latin typeface="Symbol" pitchFamily="18" charset="2"/>
              </a:rPr>
              <a:t>2</a:t>
            </a:r>
            <a:r>
              <a:rPr lang="en-CA" sz="2400" b="1" baseline="-25000" dirty="0" smtClean="0">
                <a:latin typeface="Symbol" pitchFamily="18" charset="2"/>
              </a:rPr>
              <a:t>0</a:t>
            </a:r>
            <a:r>
              <a:rPr lang="en-CA" sz="2400" b="1" dirty="0" smtClean="0">
                <a:latin typeface="Symbol" pitchFamily="18" charset="2"/>
              </a:rPr>
              <a:t>, s</a:t>
            </a:r>
            <a:r>
              <a:rPr lang="en-CA" sz="2400" b="1" baseline="30000" dirty="0" smtClean="0">
                <a:latin typeface="Symbol" pitchFamily="18" charset="2"/>
              </a:rPr>
              <a:t>2</a:t>
            </a:r>
            <a:r>
              <a:rPr lang="en-CA" sz="2400" b="1" baseline="-25000" dirty="0" smtClean="0">
                <a:latin typeface="Symbol" pitchFamily="18" charset="2"/>
              </a:rPr>
              <a:t>1</a:t>
            </a:r>
            <a:r>
              <a:rPr lang="en-CA" sz="2400" dirty="0" smtClean="0"/>
              <a:t> that define its shape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5085184"/>
            <a:ext cx="3168352" cy="35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60647"/>
            <a:ext cx="5400600" cy="535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043608" y="5775647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Learn parameters </a:t>
            </a:r>
            <a:r>
              <a:rPr lang="en-CA" sz="2400" b="1" dirty="0" smtClean="0">
                <a:latin typeface="Symbol" pitchFamily="18" charset="2"/>
              </a:rPr>
              <a:t>m</a:t>
            </a:r>
            <a:r>
              <a:rPr lang="en-CA" sz="2400" b="1" baseline="-25000" dirty="0" smtClean="0">
                <a:latin typeface="Symbol" pitchFamily="18" charset="2"/>
              </a:rPr>
              <a:t>0</a:t>
            </a:r>
            <a:r>
              <a:rPr lang="en-CA" sz="2400" b="1" dirty="0" smtClean="0">
                <a:latin typeface="Symbol" pitchFamily="18" charset="2"/>
              </a:rPr>
              <a:t>, m</a:t>
            </a:r>
            <a:r>
              <a:rPr lang="en-CA" sz="2400" b="1" baseline="-25000" dirty="0" smtClean="0">
                <a:latin typeface="Symbol" pitchFamily="18" charset="2"/>
              </a:rPr>
              <a:t>1</a:t>
            </a:r>
            <a:r>
              <a:rPr lang="en-CA" sz="2400" b="1" dirty="0" smtClean="0">
                <a:latin typeface="Symbol" pitchFamily="18" charset="2"/>
              </a:rPr>
              <a:t>, s</a:t>
            </a:r>
            <a:r>
              <a:rPr lang="en-CA" sz="2400" b="1" baseline="30000" dirty="0" smtClean="0">
                <a:latin typeface="Symbol" pitchFamily="18" charset="2"/>
              </a:rPr>
              <a:t>2</a:t>
            </a:r>
            <a:r>
              <a:rPr lang="en-CA" sz="2400" b="1" baseline="-25000" dirty="0" smtClean="0">
                <a:latin typeface="Symbol" pitchFamily="18" charset="2"/>
              </a:rPr>
              <a:t>0</a:t>
            </a:r>
            <a:r>
              <a:rPr lang="en-CA" sz="2400" b="1" dirty="0" smtClean="0">
                <a:latin typeface="Symbol" pitchFamily="18" charset="2"/>
              </a:rPr>
              <a:t>, s</a:t>
            </a:r>
            <a:r>
              <a:rPr lang="en-CA" sz="2400" b="1" baseline="30000" dirty="0" smtClean="0">
                <a:latin typeface="Symbol" pitchFamily="18" charset="2"/>
              </a:rPr>
              <a:t>2</a:t>
            </a:r>
            <a:r>
              <a:rPr lang="en-CA" sz="2400" b="1" baseline="-25000" dirty="0" smtClean="0">
                <a:latin typeface="Symbol" pitchFamily="18" charset="2"/>
              </a:rPr>
              <a:t>1</a:t>
            </a:r>
            <a:r>
              <a:rPr lang="en-CA" sz="2400" dirty="0" smtClean="0"/>
              <a:t> that define its shape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47423"/>
          <a:stretch>
            <a:fillRect/>
          </a:stretch>
        </p:blipFill>
        <p:spPr bwMode="auto">
          <a:xfrm>
            <a:off x="4932040" y="3140968"/>
            <a:ext cx="3672408" cy="331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88640"/>
            <a:ext cx="3657434" cy="362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r="62887"/>
          <a:stretch>
            <a:fillRect/>
          </a:stretch>
        </p:blipFill>
        <p:spPr bwMode="auto">
          <a:xfrm>
            <a:off x="5292080" y="476672"/>
            <a:ext cx="191732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95536" y="44371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CA" dirty="0" smtClean="0">
                <a:solidFill>
                  <a:srgbClr val="FF0000"/>
                </a:solidFill>
              </a:rPr>
              <a:t>Inference algorithm</a:t>
            </a:r>
            <a:r>
              <a:rPr lang="en-CA" dirty="0" smtClean="0"/>
              <a:t>:  Define prior Pr(</a:t>
            </a:r>
            <a:r>
              <a:rPr lang="en-CA" b="1" dirty="0" smtClean="0"/>
              <a:t>w</a:t>
            </a:r>
            <a:r>
              <a:rPr lang="en-CA" dirty="0" smtClean="0"/>
              <a:t>) and then compute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using </a:t>
            </a:r>
            <a:r>
              <a:rPr lang="en-CA" dirty="0" err="1" smtClean="0"/>
              <a:t>Bayes</a:t>
            </a:r>
            <a:r>
              <a:rPr lang="en-CA" dirty="0" smtClean="0"/>
              <a:t>’ rule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5301208"/>
            <a:ext cx="4032448" cy="7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Ambiguity of visual world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Unfortunately visual measurements may be compatible with more than one world state </a:t>
            </a:r>
            <a:r>
              <a:rPr lang="en-CA" b="1" dirty="0" smtClean="0"/>
              <a:t>w</a:t>
            </a:r>
          </a:p>
          <a:p>
            <a:pPr lvl="1"/>
            <a:r>
              <a:rPr lang="en-CA" dirty="0" smtClean="0"/>
              <a:t>Measurement process is noisy </a:t>
            </a:r>
          </a:p>
          <a:p>
            <a:pPr lvl="1"/>
            <a:r>
              <a:rPr lang="en-CA" dirty="0" smtClean="0"/>
              <a:t>Inherent ambiguity in visual data</a:t>
            </a:r>
          </a:p>
          <a:p>
            <a:r>
              <a:rPr lang="en-CA" dirty="0" smtClean="0"/>
              <a:t>Conclusion:  the best we can do is compute a probability distribution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over possible states of world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Computer vision models</a:t>
            </a:r>
          </a:p>
          <a:p>
            <a:pPr lvl="1"/>
            <a:r>
              <a:rPr lang="en-CA" dirty="0" smtClean="0"/>
              <a:t>Three types of model</a:t>
            </a:r>
          </a:p>
          <a:p>
            <a:r>
              <a:rPr lang="en-CA" dirty="0" smtClean="0"/>
              <a:t>Worked example 1:  Regression</a:t>
            </a:r>
          </a:p>
          <a:p>
            <a:r>
              <a:rPr lang="en-CA" dirty="0" smtClean="0"/>
              <a:t>Worked example 2:  Classification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Which type should we choose?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Which type of model to use?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 smtClean="0"/>
              <a:t>Generative methods model data – costly and many aspects of data may have no influence on world state</a:t>
            </a:r>
            <a:endParaRPr lang="en-CA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204864"/>
            <a:ext cx="7014593" cy="3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Which type of model to use?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CA" dirty="0" smtClean="0"/>
              <a:t>Inference simple in discriminative models</a:t>
            </a:r>
          </a:p>
          <a:p>
            <a:pPr marL="514350" indent="-514350">
              <a:buAutoNum type="arabicPeriod" startAt="2"/>
            </a:pPr>
            <a:r>
              <a:rPr lang="en-CA" dirty="0" smtClean="0"/>
              <a:t>Data really is generated from world – generative matches this </a:t>
            </a:r>
          </a:p>
          <a:p>
            <a:pPr marL="514350" indent="-514350">
              <a:buAutoNum type="arabicPeriod" startAt="2"/>
            </a:pPr>
            <a:r>
              <a:rPr lang="en-CA" dirty="0" smtClean="0"/>
              <a:t>If missing data, then generative preferred</a:t>
            </a:r>
          </a:p>
          <a:p>
            <a:pPr marL="514350" indent="-514350">
              <a:buAutoNum type="arabicPeriod" startAt="2"/>
            </a:pPr>
            <a:r>
              <a:rPr lang="en-CA" dirty="0" smtClean="0"/>
              <a:t>Generative allows imposition of prior knowledge specified by user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Computer vision models</a:t>
            </a:r>
          </a:p>
          <a:p>
            <a:pPr lvl="1"/>
            <a:r>
              <a:rPr lang="en-CA" dirty="0" smtClean="0"/>
              <a:t>Three types of model</a:t>
            </a:r>
          </a:p>
          <a:p>
            <a:r>
              <a:rPr lang="en-CA" dirty="0" smtClean="0"/>
              <a:t>Worked example 1:  Regression</a:t>
            </a:r>
          </a:p>
          <a:p>
            <a:r>
              <a:rPr lang="en-CA" dirty="0" smtClean="0"/>
              <a:t>Worked example 2:  Classification</a:t>
            </a:r>
          </a:p>
          <a:p>
            <a:r>
              <a:rPr lang="en-CA" dirty="0" smtClean="0"/>
              <a:t>Which type should we choose?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Applications</a:t>
            </a:r>
          </a:p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Application: Skin Detection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877" y="1556792"/>
            <a:ext cx="8650603" cy="436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Application:  Background subtraction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537" y="1196752"/>
            <a:ext cx="8773463" cy="509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Application:  Background subtraction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13176"/>
            <a:ext cx="8229600" cy="1112987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CA" dirty="0" smtClean="0"/>
              <a:t>But consider this scene in which the foliage is blowing in the wind.  A normal distribution is not good enough!  Need a way to make more complex distributions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68013" cy="31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Future Plan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Seen three types of model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lvl="1"/>
            <a:r>
              <a:rPr lang="en-CA" dirty="0" smtClean="0"/>
              <a:t>Probability density function</a:t>
            </a:r>
          </a:p>
          <a:p>
            <a:pPr lvl="1"/>
            <a:r>
              <a:rPr lang="en-CA" dirty="0" smtClean="0"/>
              <a:t>Linear regression</a:t>
            </a:r>
          </a:p>
          <a:p>
            <a:pPr lvl="1"/>
            <a:r>
              <a:rPr lang="en-CA" dirty="0" smtClean="0"/>
              <a:t>Logistic regression </a:t>
            </a:r>
          </a:p>
          <a:p>
            <a:r>
              <a:rPr lang="en-CA" dirty="0" smtClean="0"/>
              <a:t>Next three chapters concern these models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04864"/>
            <a:ext cx="7272808" cy="160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Conclusion</a:t>
            </a:r>
            <a:endParaRPr lang="en-CA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1556792"/>
            <a:ext cx="74168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To do computer vision we build a model relating the image data </a:t>
            </a:r>
            <a:r>
              <a:rPr lang="en-CA" sz="2800" b="1" dirty="0" smtClean="0"/>
              <a:t>x</a:t>
            </a:r>
            <a:r>
              <a:rPr lang="en-CA" sz="2800" dirty="0" smtClean="0"/>
              <a:t> to the world state that we wish to estimate </a:t>
            </a:r>
            <a:r>
              <a:rPr lang="en-CA" sz="2800" b="1" dirty="0" smtClean="0"/>
              <a:t>w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b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Three types of model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 smtClean="0"/>
              <a:t>Model Pr(</a:t>
            </a:r>
            <a:r>
              <a:rPr lang="en-CA" sz="2800" dirty="0" err="1" smtClean="0"/>
              <a:t>w|x</a:t>
            </a:r>
            <a:r>
              <a:rPr lang="en-CA" sz="2800" dirty="0" smtClean="0"/>
              <a:t>) -- discriminative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 smtClean="0"/>
              <a:t>Model Pr(</a:t>
            </a:r>
            <a:r>
              <a:rPr lang="en-CA" sz="2800" dirty="0" err="1" smtClean="0"/>
              <a:t>w,x</a:t>
            </a:r>
            <a:r>
              <a:rPr lang="en-CA" sz="2800" dirty="0" smtClean="0"/>
              <a:t>)  --  generative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 smtClean="0"/>
              <a:t>Model Pr(</a:t>
            </a:r>
            <a:r>
              <a:rPr lang="en-CA" sz="2800" dirty="0" err="1" smtClean="0"/>
              <a:t>w|x</a:t>
            </a:r>
            <a:r>
              <a:rPr lang="en-CA" sz="2800" dirty="0" smtClean="0"/>
              <a:t>) – generative</a:t>
            </a:r>
          </a:p>
          <a:p>
            <a:pPr marL="800100" lvl="1" indent="-342900"/>
            <a:endParaRPr lang="en-CA" sz="280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CA" sz="280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C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Refined goal of computer vision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Take observations </a:t>
            </a:r>
            <a:r>
              <a:rPr lang="en-CA" b="1" dirty="0" smtClean="0"/>
              <a:t>x</a:t>
            </a:r>
          </a:p>
          <a:p>
            <a:r>
              <a:rPr lang="en-CA" dirty="0" smtClean="0"/>
              <a:t>Return probability distribution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over possible worlds compatible with data</a:t>
            </a:r>
          </a:p>
          <a:p>
            <a:endParaRPr lang="en-CA" dirty="0" smtClean="0"/>
          </a:p>
          <a:p>
            <a:pPr>
              <a:buNone/>
            </a:pPr>
            <a:r>
              <a:rPr lang="en-CA" dirty="0" smtClean="0"/>
              <a:t>(not always tractable – might have to settle for an approximation to this distribution, samples from it, or the best (MAP) solution for </a:t>
            </a:r>
            <a:r>
              <a:rPr lang="en-CA" b="1" dirty="0" smtClean="0"/>
              <a:t>w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Components of solution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CA" dirty="0" smtClean="0"/>
              <a:t>We need</a:t>
            </a:r>
          </a:p>
          <a:p>
            <a:pPr>
              <a:buNone/>
            </a:pPr>
            <a:endParaRPr lang="en-CA" sz="2800" dirty="0" smtClean="0"/>
          </a:p>
          <a:p>
            <a:r>
              <a:rPr lang="en-CA" dirty="0" smtClean="0"/>
              <a:t>A </a:t>
            </a:r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/>
              <a:t>that mathematically relates the visual data </a:t>
            </a:r>
            <a:r>
              <a:rPr lang="en-CA" b="1" dirty="0" smtClean="0"/>
              <a:t>x</a:t>
            </a:r>
            <a:r>
              <a:rPr lang="en-CA" dirty="0" smtClean="0"/>
              <a:t> to the world state </a:t>
            </a:r>
            <a:r>
              <a:rPr lang="en-CA" b="1" dirty="0" smtClean="0"/>
              <a:t>w</a:t>
            </a:r>
            <a:r>
              <a:rPr lang="en-CA" dirty="0" smtClean="0"/>
              <a:t>.  Model specifies family of relationships, particular relationship depends on parameters </a:t>
            </a:r>
            <a:r>
              <a:rPr lang="en-CA" b="1" dirty="0" smtClean="0">
                <a:latin typeface="Symbol" pitchFamily="18" charset="2"/>
              </a:rPr>
              <a:t>q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r>
              <a:rPr lang="en-CA" dirty="0" smtClean="0"/>
              <a:t>A </a:t>
            </a:r>
            <a:r>
              <a:rPr lang="en-CA" dirty="0" smtClean="0">
                <a:solidFill>
                  <a:srgbClr val="FF0000"/>
                </a:solidFill>
              </a:rPr>
              <a:t>learning algorithm</a:t>
            </a:r>
            <a:r>
              <a:rPr lang="en-CA" dirty="0" smtClean="0"/>
              <a:t>: fits parameters </a:t>
            </a:r>
            <a:r>
              <a:rPr lang="en-CA" b="1" dirty="0" smtClean="0">
                <a:latin typeface="Symbol" pitchFamily="18" charset="2"/>
              </a:rPr>
              <a:t>q</a:t>
            </a:r>
            <a:r>
              <a:rPr lang="en-CA" dirty="0" smtClean="0"/>
              <a:t> from paired training examples </a:t>
            </a:r>
            <a:r>
              <a:rPr lang="en-CA" b="1" dirty="0" err="1" smtClean="0"/>
              <a:t>x</a:t>
            </a:r>
            <a:r>
              <a:rPr lang="en-CA" baseline="-25000" dirty="0" err="1" smtClean="0"/>
              <a:t>i</a:t>
            </a:r>
            <a:r>
              <a:rPr lang="en-CA" dirty="0" err="1" smtClean="0"/>
              <a:t>,</a:t>
            </a:r>
            <a:r>
              <a:rPr lang="en-CA" b="1" dirty="0" err="1" smtClean="0"/>
              <a:t>w</a:t>
            </a:r>
            <a:r>
              <a:rPr lang="en-CA" baseline="-25000" dirty="0" err="1" smtClean="0"/>
              <a:t>i</a:t>
            </a:r>
            <a:r>
              <a:rPr lang="en-CA" baseline="-25000" dirty="0" smtClean="0"/>
              <a:t/>
            </a:r>
            <a:br>
              <a:rPr lang="en-CA" baseline="-25000" dirty="0" smtClean="0"/>
            </a:br>
            <a:endParaRPr lang="en-CA" baseline="-25000" dirty="0" smtClean="0"/>
          </a:p>
          <a:p>
            <a:r>
              <a:rPr lang="en-CA" dirty="0" smtClean="0"/>
              <a:t>An </a:t>
            </a:r>
            <a:r>
              <a:rPr lang="en-CA" dirty="0" smtClean="0">
                <a:solidFill>
                  <a:srgbClr val="FF0000"/>
                </a:solidFill>
              </a:rPr>
              <a:t>inference algorithm</a:t>
            </a:r>
            <a:r>
              <a:rPr lang="en-CA" dirty="0" smtClean="0"/>
              <a:t>: uses model to return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given new observed data </a:t>
            </a:r>
            <a:r>
              <a:rPr lang="en-CA" b="1" dirty="0" smtClean="0"/>
              <a:t>x</a:t>
            </a:r>
            <a:r>
              <a:rPr lang="en-CA" dirty="0" smtClean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Types of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CA" sz="2800" dirty="0" smtClean="0"/>
              <a:t>The </a:t>
            </a:r>
            <a:r>
              <a:rPr lang="en-CA" sz="2800" dirty="0" smtClean="0">
                <a:solidFill>
                  <a:srgbClr val="FF0000"/>
                </a:solidFill>
              </a:rPr>
              <a:t>model</a:t>
            </a:r>
            <a:r>
              <a:rPr lang="en-CA" sz="2800" dirty="0" smtClean="0"/>
              <a:t> mathematically relates the visual data </a:t>
            </a:r>
            <a:r>
              <a:rPr lang="en-CA" sz="2800" b="1" dirty="0" smtClean="0"/>
              <a:t>x</a:t>
            </a:r>
            <a:r>
              <a:rPr lang="en-CA" sz="2800" dirty="0" smtClean="0"/>
              <a:t> to the world state </a:t>
            </a:r>
            <a:r>
              <a:rPr lang="en-CA" sz="2800" b="1" dirty="0" smtClean="0"/>
              <a:t>w</a:t>
            </a:r>
            <a:r>
              <a:rPr lang="en-CA" sz="2800" dirty="0" smtClean="0"/>
              <a:t>.  Every model falls into one of three categories</a:t>
            </a:r>
          </a:p>
          <a:p>
            <a:pPr>
              <a:buNone/>
            </a:pPr>
            <a:endParaRPr lang="en-CA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en-CA" sz="2400" dirty="0" smtClean="0"/>
              <a:t>Model contingency of the world on the data Pr(</a:t>
            </a:r>
            <a:r>
              <a:rPr lang="en-CA" sz="2400" dirty="0" err="1" smtClean="0"/>
              <a:t>w|x</a:t>
            </a:r>
            <a:r>
              <a:rPr lang="en-CA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 smtClean="0"/>
              <a:t>Model joint occurrence of world and data Pr(</a:t>
            </a:r>
            <a:r>
              <a:rPr lang="en-CA" sz="2400" dirty="0" err="1" smtClean="0"/>
              <a:t>x,w</a:t>
            </a:r>
            <a:r>
              <a:rPr lang="en-CA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 smtClean="0"/>
              <a:t>Model contingency of data on world Pr(</a:t>
            </a:r>
            <a:r>
              <a:rPr lang="en-CA" sz="2400" dirty="0" err="1" smtClean="0"/>
              <a:t>x|w</a:t>
            </a:r>
            <a:r>
              <a:rPr lang="en-CA" sz="2400" dirty="0" smtClean="0"/>
              <a:t>)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Generative vs.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800" dirty="0" smtClean="0"/>
              <a:t>Model contingency of the world on the data Pr(</a:t>
            </a:r>
            <a:r>
              <a:rPr lang="en-CA" sz="2800" b="1" dirty="0" err="1" smtClean="0"/>
              <a:t>w</a:t>
            </a:r>
            <a:r>
              <a:rPr lang="en-CA" sz="2800" dirty="0" err="1" smtClean="0"/>
              <a:t>|</a:t>
            </a:r>
            <a:r>
              <a:rPr lang="en-CA" sz="2800" b="1" dirty="0" err="1" smtClean="0"/>
              <a:t>x</a:t>
            </a:r>
            <a:r>
              <a:rPr lang="en-CA" sz="2800" dirty="0" smtClean="0"/>
              <a:t>)</a:t>
            </a:r>
          </a:p>
          <a:p>
            <a:pPr algn="ctr">
              <a:buNone/>
            </a:pPr>
            <a:r>
              <a:rPr lang="en-CA" sz="2800" dirty="0" smtClean="0">
                <a:solidFill>
                  <a:srgbClr val="FF0000"/>
                </a:solidFill>
              </a:rPr>
              <a:t> (DISCRIMINATIVE MODEL)</a:t>
            </a:r>
          </a:p>
          <a:p>
            <a:endParaRPr lang="en-CA" sz="2800" dirty="0" smtClean="0"/>
          </a:p>
          <a:p>
            <a:pPr marL="514350" indent="-514350">
              <a:buNone/>
            </a:pPr>
            <a:r>
              <a:rPr lang="en-CA" sz="2800" dirty="0" smtClean="0"/>
              <a:t>2.  Model joint occurrence of world and data Pr(</a:t>
            </a:r>
            <a:r>
              <a:rPr lang="en-CA" sz="2800" b="1" dirty="0" err="1" smtClean="0"/>
              <a:t>x</a:t>
            </a:r>
            <a:r>
              <a:rPr lang="en-CA" sz="2800" dirty="0" err="1" smtClean="0"/>
              <a:t>,</a:t>
            </a:r>
            <a:r>
              <a:rPr lang="en-CA" sz="2800" b="1" dirty="0" err="1" smtClean="0"/>
              <a:t>w</a:t>
            </a:r>
            <a:r>
              <a:rPr lang="en-CA" sz="2800" dirty="0" smtClean="0"/>
              <a:t>)</a:t>
            </a:r>
          </a:p>
          <a:p>
            <a:pPr marL="514350" indent="-514350">
              <a:buNone/>
            </a:pPr>
            <a:r>
              <a:rPr lang="en-CA" sz="2800" dirty="0" smtClean="0"/>
              <a:t>3.  Model contingency of data on world Pr(</a:t>
            </a:r>
            <a:r>
              <a:rPr lang="en-CA" sz="2800" b="1" dirty="0" err="1" smtClean="0"/>
              <a:t>x</a:t>
            </a:r>
            <a:r>
              <a:rPr lang="en-CA" sz="2800" dirty="0" err="1" smtClean="0"/>
              <a:t>|</a:t>
            </a:r>
            <a:r>
              <a:rPr lang="en-CA" sz="2800" b="1" dirty="0" err="1" smtClean="0"/>
              <a:t>w</a:t>
            </a:r>
            <a:r>
              <a:rPr lang="en-CA" sz="2800" dirty="0" smtClean="0"/>
              <a:t>)</a:t>
            </a:r>
          </a:p>
          <a:p>
            <a:pPr algn="ctr">
              <a:buNone/>
            </a:pPr>
            <a:r>
              <a:rPr lang="en-CA" sz="2800" dirty="0" smtClean="0">
                <a:solidFill>
                  <a:srgbClr val="FF0000"/>
                </a:solidFill>
              </a:rPr>
              <a:t>(GENERATIVE MODELS)</a:t>
            </a:r>
            <a:endParaRPr lang="en-CA" sz="2800" dirty="0" smtClean="0"/>
          </a:p>
          <a:p>
            <a:pPr>
              <a:buNone/>
            </a:pPr>
            <a:endParaRPr lang="en-CA" sz="2800" dirty="0" smtClean="0"/>
          </a:p>
          <a:p>
            <a:pPr>
              <a:buNone/>
            </a:pPr>
            <a:r>
              <a:rPr lang="en-CA" sz="2800" dirty="0" smtClean="0"/>
              <a:t>Generative as probability model over data and so when we draw samples from model, we GENERATE new data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16088</TotalTime>
  <Words>2724</Words>
  <Application>Microsoft Office PowerPoint</Application>
  <PresentationFormat>On-screen Show (4:3)</PresentationFormat>
  <Paragraphs>449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Computer vision: models, learning and inference</vt:lpstr>
      <vt:lpstr>Structure</vt:lpstr>
      <vt:lpstr>Computer vision models</vt:lpstr>
      <vt:lpstr>Regression vs. Classification</vt:lpstr>
      <vt:lpstr>Ambiguity of visual world</vt:lpstr>
      <vt:lpstr>Refined goal of computer vision</vt:lpstr>
      <vt:lpstr>Components of solution</vt:lpstr>
      <vt:lpstr>Types of Model</vt:lpstr>
      <vt:lpstr>Generative vs. Discriminative</vt:lpstr>
      <vt:lpstr>Type 1:  Model Pr(w|x)  - Discriminative</vt:lpstr>
      <vt:lpstr>Type 2:  Model Pr(x,w)  - Generative</vt:lpstr>
      <vt:lpstr>Type 3:  Pr(x|w)  - Generative</vt:lpstr>
      <vt:lpstr>Summary</vt:lpstr>
      <vt:lpstr>Structure</vt:lpstr>
      <vt:lpstr>Worked example 1:  Regression</vt:lpstr>
      <vt:lpstr>Regression application 1: Pose from Silhouette</vt:lpstr>
      <vt:lpstr>Regression application 2: Changing face pose</vt:lpstr>
      <vt:lpstr>Regression application 3: Head pose estimation</vt:lpstr>
      <vt:lpstr>Worked example 1:  Regression</vt:lpstr>
      <vt:lpstr>Type 1:  Model Pr(w|x)  - Discriminative</vt:lpstr>
      <vt:lpstr>Type 1:  Model Pr(w|x)  - Discriminative</vt:lpstr>
      <vt:lpstr>Slide 22</vt:lpstr>
      <vt:lpstr>Slide 23</vt:lpstr>
      <vt:lpstr>Slide 24</vt:lpstr>
      <vt:lpstr>Type 2:  Model Pr(x,w)  - Generative</vt:lpstr>
      <vt:lpstr>Type 2:  Model Pr(x,w)  - Generative</vt:lpstr>
      <vt:lpstr>Slide 27</vt:lpstr>
      <vt:lpstr>Slide 28</vt:lpstr>
      <vt:lpstr>Type 3:  Pr(x|w)  - Generative</vt:lpstr>
      <vt:lpstr>Type 3:  Pr(x|w)  - Generative</vt:lpstr>
      <vt:lpstr>Slide 31</vt:lpstr>
      <vt:lpstr>Slide 32</vt:lpstr>
      <vt:lpstr>Slide 33</vt:lpstr>
      <vt:lpstr>Structure</vt:lpstr>
      <vt:lpstr>Worked example 2:  Classification</vt:lpstr>
      <vt:lpstr>Classification Example 1: Face Detection</vt:lpstr>
      <vt:lpstr>Classification Example 2: Pedestrian Detection</vt:lpstr>
      <vt:lpstr>Classification Example 3: Face Recognition</vt:lpstr>
      <vt:lpstr>Classification Example 4: Semantic Segmentation</vt:lpstr>
      <vt:lpstr>Worked example 2:  Classification</vt:lpstr>
      <vt:lpstr>Type 1:  Model Pr(w|x)  - Discriminative</vt:lpstr>
      <vt:lpstr>Type 1:  Model Pr(w|x)  - Discriminative</vt:lpstr>
      <vt:lpstr>Slide 43</vt:lpstr>
      <vt:lpstr>Type 2:  Model Pr(x,w)  - Generative</vt:lpstr>
      <vt:lpstr>Type 2 Model</vt:lpstr>
      <vt:lpstr>Type 3:  Pr(x|w)  - Generative</vt:lpstr>
      <vt:lpstr>Type 3:  Pr(x|w)  - Generative</vt:lpstr>
      <vt:lpstr>Slide 48</vt:lpstr>
      <vt:lpstr>Slide 49</vt:lpstr>
      <vt:lpstr>Structure</vt:lpstr>
      <vt:lpstr>Which type of model to use?</vt:lpstr>
      <vt:lpstr>Which type of model to use?</vt:lpstr>
      <vt:lpstr>Structure</vt:lpstr>
      <vt:lpstr>Application: Skin Detection</vt:lpstr>
      <vt:lpstr>Application:  Background subtraction</vt:lpstr>
      <vt:lpstr>Application:  Background subtraction</vt:lpstr>
      <vt:lpstr>Future Plan</vt:lpstr>
      <vt:lpstr>Conclusion</vt:lpstr>
    </vt:vector>
  </TitlesOfParts>
  <Company>UCL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78</cp:revision>
  <dcterms:created xsi:type="dcterms:W3CDTF">2011-06-01T16:56:42Z</dcterms:created>
  <dcterms:modified xsi:type="dcterms:W3CDTF">2014-10-14T08:35:21Z</dcterms:modified>
</cp:coreProperties>
</file>